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59" r:id="rId4"/>
    <p:sldId id="264" r:id="rId5"/>
    <p:sldId id="260" r:id="rId6"/>
    <p:sldId id="265" r:id="rId7"/>
    <p:sldId id="266" r:id="rId8"/>
    <p:sldId id="261" r:id="rId9"/>
    <p:sldId id="267" r:id="rId10"/>
    <p:sldId id="268" r:id="rId11"/>
    <p:sldId id="262" r:id="rId12"/>
    <p:sldId id="263" r:id="rId13"/>
    <p:sldId id="257" r:id="rId14"/>
    <p:sldId id="269" r:id="rId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868" autoAdjust="0"/>
  </p:normalViewPr>
  <p:slideViewPr>
    <p:cSldViewPr>
      <p:cViewPr varScale="1">
        <p:scale>
          <a:sx n="44" d="100"/>
          <a:sy n="44" d="100"/>
        </p:scale>
        <p:origin x="-1128"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13/06/2013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13/06/2013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13/06/2013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13/06/2013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7A847CFC-816F-41D0-AAC0-9BF4FEBC753E}" type="datetimeFigureOut">
              <a:rPr lang="es-ES" smtClean="0"/>
              <a:t>13/06/2013</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13/06/2013</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13/06/2013</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13/06/2013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
        <p:nvSpPr>
          <p:cNvPr id="9" name="Content Placeholder 8"/>
          <p:cNvSpPr>
            <a:spLocks noGrp="1"/>
          </p:cNvSpPr>
          <p:nvPr>
            <p:ph sz="quarter" idx="13"/>
          </p:nvPr>
        </p:nvSpPr>
        <p:spPr>
          <a:xfrm>
            <a:off x="304800" y="381000"/>
            <a:ext cx="7772400" cy="494284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7A847CFC-816F-41D0-AAC0-9BF4FEBC753E}" type="datetimeFigureOut">
              <a:rPr lang="es-ES" smtClean="0"/>
              <a:t>13/06/2013</a:t>
            </a:fld>
            <a:endParaRPr lang="es-ES"/>
          </a:p>
        </p:txBody>
      </p:sp>
      <p:sp>
        <p:nvSpPr>
          <p:cNvPr id="9" name="Slide Number Placeholder 8"/>
          <p:cNvSpPr>
            <a:spLocks noGrp="1"/>
          </p:cNvSpPr>
          <p:nvPr>
            <p:ph type="sldNum" sz="quarter" idx="11"/>
          </p:nvPr>
        </p:nvSpPr>
        <p:spPr/>
        <p:txBody>
          <a:bodyPr/>
          <a:lstStyle/>
          <a:p>
            <a:fld id="{132FADFE-3B8F-471C-ABF0-DBC7717ECBBC}" type="slidenum">
              <a:rPr lang="es-ES" smtClean="0"/>
              <a:t>‹Nº›</a:t>
            </a:fld>
            <a:endParaRPr lang="es-ES"/>
          </a:p>
        </p:txBody>
      </p:sp>
      <p:sp>
        <p:nvSpPr>
          <p:cNvPr id="10" name="Footer Placeholder 9"/>
          <p:cNvSpPr>
            <a:spLocks noGrp="1"/>
          </p:cNvSpPr>
          <p:nvPr>
            <p:ph type="ftr" sz="quarter" idx="12"/>
          </p:nvPr>
        </p:nvSpPr>
        <p:spPr/>
        <p:txBody>
          <a:bodyPr/>
          <a:lstStyle/>
          <a:p>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13/06/2013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13/06/2013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132FADFE-3B8F-471C-ABF0-DBC7717ECBBC}" type="slidenum">
              <a:rPr lang="es-ES" smtClean="0"/>
              <a:t>‹Nº›</a:t>
            </a:fld>
            <a:endParaRPr lang="es-E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s-E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7A847CFC-816F-41D0-AAC0-9BF4FEBC753E}" type="datetimeFigureOut">
              <a:rPr lang="es-ES" smtClean="0"/>
              <a:t>13/06/2013</a:t>
            </a:fld>
            <a:endParaRPr lang="es-E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lh3.ggpht.com/_xv5BHy7gfsI/SgLrp9apCdI/AAAAAAAAGhw/uO8Da-mjeW4/s800/en-busca-de-la-felicidadby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16632"/>
            <a:ext cx="7764016" cy="6495526"/>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ctrTitle"/>
          </p:nvPr>
        </p:nvSpPr>
        <p:spPr>
          <a:xfrm>
            <a:off x="685800" y="764705"/>
            <a:ext cx="7543800" cy="2160240"/>
          </a:xfrm>
        </p:spPr>
        <p:txBody>
          <a:bodyPr/>
          <a:lstStyle/>
          <a:p>
            <a:r>
              <a:rPr lang="es-CO" dirty="0" smtClean="0">
                <a:solidFill>
                  <a:srgbClr val="FFC000"/>
                </a:solidFill>
              </a:rPr>
              <a:t>LA VERDADERA BUSQUEDA</a:t>
            </a:r>
            <a:endParaRPr lang="es-CO" dirty="0">
              <a:solidFill>
                <a:srgbClr val="FFC000"/>
              </a:solidFill>
            </a:endParaRPr>
          </a:p>
        </p:txBody>
      </p:sp>
    </p:spTree>
    <p:extLst>
      <p:ext uri="{BB962C8B-B14F-4D97-AF65-F5344CB8AC3E}">
        <p14:creationId xmlns:p14="http://schemas.microsoft.com/office/powerpoint/2010/main" val="10047322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O" b="1" dirty="0"/>
              <a:t>La verdadera búsqueda</a:t>
            </a:r>
            <a:endParaRPr lang="es-CO" dirty="0"/>
          </a:p>
        </p:txBody>
      </p:sp>
      <p:sp>
        <p:nvSpPr>
          <p:cNvPr id="3" name="2 Marcador de contenido"/>
          <p:cNvSpPr>
            <a:spLocks noGrp="1"/>
          </p:cNvSpPr>
          <p:nvPr>
            <p:ph idx="1"/>
          </p:nvPr>
        </p:nvSpPr>
        <p:spPr>
          <a:xfrm>
            <a:off x="179512" y="1600200"/>
            <a:ext cx="8208912" cy="4997152"/>
          </a:xfrm>
        </p:spPr>
        <p:txBody>
          <a:bodyPr>
            <a:noAutofit/>
          </a:bodyPr>
          <a:lstStyle/>
          <a:p>
            <a:pPr marL="114300" indent="0" algn="ctr">
              <a:buNone/>
            </a:pPr>
            <a:r>
              <a:rPr lang="es-CO" sz="3200" b="1" dirty="0" smtClean="0">
                <a:solidFill>
                  <a:srgbClr val="FF0000"/>
                </a:solidFill>
              </a:rPr>
              <a:t>Amós </a:t>
            </a:r>
            <a:r>
              <a:rPr lang="es-CO" sz="3200" b="1" dirty="0">
                <a:solidFill>
                  <a:srgbClr val="FF0000"/>
                </a:solidFill>
              </a:rPr>
              <a:t>5: 4 – </a:t>
            </a:r>
            <a:r>
              <a:rPr lang="es-CO" sz="3200" b="1" dirty="0" smtClean="0">
                <a:solidFill>
                  <a:srgbClr val="FF0000"/>
                </a:solidFill>
              </a:rPr>
              <a:t>8</a:t>
            </a:r>
            <a:r>
              <a:rPr lang="es-CO" sz="2800" b="1" dirty="0" smtClean="0"/>
              <a:t>. </a:t>
            </a:r>
            <a:r>
              <a:rPr lang="es-CO" sz="2800" dirty="0"/>
              <a:t> Pero así dice Jehová a la casa de Israel: </a:t>
            </a:r>
            <a:r>
              <a:rPr lang="es-CO" sz="2800" dirty="0" smtClean="0"/>
              <a:t>«</a:t>
            </a:r>
            <a:r>
              <a:rPr lang="es-CO" sz="2800" b="1" u="sng" dirty="0" smtClean="0"/>
              <a:t>Buscadme</a:t>
            </a:r>
            <a:r>
              <a:rPr lang="es-CO" sz="2800" b="1" u="sng" dirty="0"/>
              <a:t>, y viviréis</a:t>
            </a:r>
            <a:r>
              <a:rPr lang="es-CO" sz="2800" dirty="0"/>
              <a:t>; 5 y no busquéis a Bet-el, ni entréis en Gilgal, ni paséis a Beerseba; porque Gilgal será llevada en cautiverio, y Bet-el será deshecha. 6</a:t>
            </a:r>
            <a:r>
              <a:rPr lang="es-CO" sz="2800" b="1" u="sng" dirty="0"/>
              <a:t> Buscad a Jehová</a:t>
            </a:r>
            <a:r>
              <a:rPr lang="es-CO" sz="2800" dirty="0"/>
              <a:t>, y vivid; no sea que acometa como fuego a la casa de José y la consuma, sin haber en Bet-el quien lo apague. 7 Los que convertís en ajenjo el juicio, y la justicia la echáis por tierra, 8</a:t>
            </a:r>
            <a:r>
              <a:rPr lang="es-CO" sz="2800" b="1" u="sng" dirty="0"/>
              <a:t> buscad al que hace las Pléyades y el Orión</a:t>
            </a:r>
            <a:r>
              <a:rPr lang="es-CO" sz="2800" dirty="0"/>
              <a:t>, y vuelve las tinieblas en mañana, y hace oscurecer el día como noche; el que llama a las aguas del mar, y las derrama sobre la faz de la tierra; Jehová es su </a:t>
            </a:r>
            <a:r>
              <a:rPr lang="es-CO" sz="2800" dirty="0" smtClean="0"/>
              <a:t>nombre»</a:t>
            </a:r>
            <a:r>
              <a:rPr lang="es-CO" sz="2800" dirty="0"/>
              <a:t/>
            </a:r>
            <a:br>
              <a:rPr lang="es-CO" sz="2800" dirty="0"/>
            </a:br>
            <a:endParaRPr lang="es-CO" sz="2800" dirty="0"/>
          </a:p>
        </p:txBody>
      </p:sp>
    </p:spTree>
    <p:extLst>
      <p:ext uri="{BB962C8B-B14F-4D97-AF65-F5344CB8AC3E}">
        <p14:creationId xmlns:p14="http://schemas.microsoft.com/office/powerpoint/2010/main" val="3950408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7975" y="404664"/>
            <a:ext cx="4120009" cy="2736305"/>
          </a:xfrm>
        </p:spPr>
        <p:txBody>
          <a:bodyPr>
            <a:noAutofit/>
          </a:bodyPr>
          <a:lstStyle/>
          <a:p>
            <a:pPr marL="114300" indent="0" algn="ctr">
              <a:buNone/>
            </a:pPr>
            <a:r>
              <a:rPr lang="es-CO" sz="2800" dirty="0" smtClean="0"/>
              <a:t>El </a:t>
            </a:r>
            <a:r>
              <a:rPr lang="es-CO" sz="2800" dirty="0"/>
              <a:t>ser humano siempre ha buscado algo que siente que formo parte de ellos, lo ha buscado en  el sol, la luna, las estrellas, en la naturaleza, en las montañas, los ríos y múltiples objetos </a:t>
            </a:r>
            <a:r>
              <a:rPr lang="es-CO" sz="2800" dirty="0" smtClean="0"/>
              <a:t>materiales.</a:t>
            </a:r>
            <a:endParaRPr lang="es-CO" sz="2800" dirty="0"/>
          </a:p>
        </p:txBody>
      </p:sp>
      <p:sp>
        <p:nvSpPr>
          <p:cNvPr id="4" name="AutoShape 2" descr="data:image/jpeg;base64,/9j/4AAQSkZJRgABAQAAAQABAAD/2wCEAAkGBhQREBUUEhQWFRUUFBYVFRUWFBQUFRYQFBAVFBQVFxQYHSYfFxolGRUVHy8gIycpLC4sFR4xNTAqNScrLCkBCQoKDQwNFA8PFDUYFBgpNSkpKSkpKSkpKSkpKSkpKS8pKSkpKSkpKSkpKSkpKSkpKSkpKSkpKSkpKSkpKSkpKf/AABEIANAA8gMBIgACEQEDEQH/xAAbAAACAwEBAQAAAAAAAAAAAAAABQIDBAYBB//EAEoQAAEEAAMEBAkICQEHBQAAAAEAAgMRBBIhBRMxUQYiQWEUFTIzcYGRodIjQlKDlLG00QdUcnOSk7PB8GIkQ1NjosLhFjREgrL/xAAYAQEBAQEBAAAAAAAAAAAAAAAAAQMEAv/EABsRAQEAAwEBAQAAAAAAAAAAAAABAhIxEUEh/9oADAMBAAIRAxEAPwD4ahCuwuFdI4NYLJvtA0AJJJNAAAE2eSClCY+IZOcX2jD/ABo8Qyc4vtGH+NAuQmPiGTnF9ow/xo8Qyc4vtGH+NAuQmPiGXnF9ow/xo8Qy84vtGH+NAuQmPiCXnF9ow/xo8Qy84vtGH+NAuQmPiCXnF9ow/wAaPEEvOL7Rh/jQLkJj4gl5xfaMP8a98QS84vtGH+NAtQmXiCXnF9ow/wAaPEEv/K+0Yf40C1CZeIJecX2jD/GjxBLzi+0Yf40C1CZeIJecX2jD/GjxBLzi+0Yf40C1CZeIJecX2jD/ABo8QS84vtGH+NAtQmPiCXnF9ow/xo8QS84vtGH+NAuQmPiGXnF9ow/xo8Qy84vtGH+NAuQmPiGTnF9ow/xo8Qyc4vtGH+NAuQtWM2c+IAuAp10WvY8EirFsJFixp3hZUAhCEAmOwvPfVT/hpEuTHYXnvqp/w0iD6ZDGt8MaogYt0LFztV8TFsiYqomLXG1RVsbf8taGN9PtUGBXsCqJtH+WrW33qLQrQg9Hr9qsF8z7VEKxqAF8z7VIX3+1AUgUAPX7VPOeZ9pXgXtIPPb7V77faV7S9QRr0+0ryvT7VZSEVUR6faqy30q8qJCIzOb/AJaoez/LWxwVLwgwyN/y1klZ/lpjI1ZZQilUzFhmYm0wWGcKD5b08HXH71/4fCrk1136QPOfWv8Aw+FXIronGVCEIVQJjsLz31U/4aRLkx2F576qf8NIg+swNW6JqxwrdCuZq1xBao1ljK0sKK1MKuaVmYVc1yI0NKsDlQHKYcqq8FTDlQHKYegvBUgVSHqQeguBUrVIepByItC9VWdehyKsXtqvMvbQSJUSUWolyIi5VPCsc5VPciqZAs0jVpkKzyFEYZmLDM1MZlhmUV8p/SF5361/4bCrkF2H6Q/O/Wv/AA2FXHronGVCEIVQJjsLz31U/wCGkS5Mdhee+qn/AA0iD63EVsicl0TlqjeuZqYMkWhkqXMermPRTFsqtbKuG6T9PmYV27jbvJB5WtNb3E9p7lg2P+lZrnhuIjyNPz2kuo97auvR7161rz7H0wSqYlWCDEte0OaQWuAII1BBGhB5K1siitolUxIsYlUxKoNYkUhIsglXomRW0SKWdYd8vROqGDQeRVgYeXvS8YjvUhKg35fR7QvQD/p9oWISqQkQbMv+oe/8kU36XuKymRRL0Gh5bzPsVLnjvVL5FS6RBc+UclmklVUkyzvlUEpZVimkUpJFllcg+Z/pDPyv1r/w2FXILrv0gec+tf8Ah8KuRXROMqEIQqgTHYXnvqp/w0iXJjsLz31U/wCGkQfUI3rSyRK2TK9sy5mxk2VGI2g2Jjnu4MBcfQBaxNnSHpttDLhcoNF7g30tGp+4Kye1K4DEzF73OPFzi4+kmyqkIXQyfV/0bYsnBUTeWRwA5CmmvRqV1gnXH9B5gMEwN7C6/wBovN/2XQtnXPe1rOGTZlMTJe2VWCRRW4SqQmWIPUw5BsEym2Xn96xtcptcg270AXSsikv/AD3LE1XM9KDcK50rGAfSWNqtYLNaes0g1EN1px7rAB+9Veta5NhyNjznLVX5V6JaSqi1zlmfigCbvTjyXris8zLq60UVRI8VZJ4+ocvSsT8cBfE+lbHxhZnwjuQYpNojksz9oDt0WuXDt5LLLhxyQfPunL7cD/zZPw+FXKrqunDacP3sn9DCrlV0TjKhCEKoEx2F576qf8NIlyY7C899VP8AhpEHcsmVrZ0mZiXc1MYh3NczY58KA4rjule145i0MJJZdn5utcOfBe9Isc8BrLNOBJ79dB6Fzy1wx+vGV+PEIQtHh1HRDpG2AOZISGuNg1YB7e9d5DjQ4AtIIPAg2F8dan3RfaLmSbsHR/Z/qAv7rWeWP17xr6azEK1uIXNNxMnP3BTGLk5+4LJ7dM2dTbOuYGMl5+5ejGy/S9w/JB1bZlY2Zco3HS/S9w/JSO0Zh873BB1zZVcyRca3ac30v+kfkps2xN9L/pH5IO2ZKrQ5cU3bc30h/CFazb830h/CEH0iTpI4w7vILy5S6+yq8nmkxcuZO25cvlD2D8lkft+b6Q/hH5K2+p46ySVZ3yrlXbam+kP4R+SoO15j88fwj8lFdS+ZZ5JlzL9qTfSH8IVD9qS9r/cEHRyz96yS4hIX7Rk+mPYFnfjpPp+4IE/TV1kH/myf0MKuXXQdJXksYTqd7L/Swy59dE4yoQhCqBMNhee+qn/DSJemOwvPfVT/AIaRB0jR7FeB2/3WVsIOmnoVgwNffei5mxL0o8tn7J//AEkibdI4csja1tvO/nFKVvjyMr0IXiF6RJMuj7v9pi73V6iCD96WgrdsV3+0R/tj36LzePUfRdz/AIPavWx99LPESPbwzK0Ang3/AKxRWDRNsV/+VIxV2+rtWV1N1yOHfYrXlZVxiuic3q4ILt3Q4+2l6xoOvb6gq4oyBwPf20pslPeSNRVHT16oJmEcv/K93Q7f7KouzaniOTvyVlgVYcfuQeOgGldquGDHLh2KJA1FEadmYfkvImEO0zA8QevxruJQapdnigdK/aF+xYnwtvT8x7UwmklcK69Hj1ZAdATZBv296wxCiQ8iybGjvZaCo4cdoPpof2XjsMBxF96lKRZIF12gOPu4rwEEWf8AvF+pBU7CjiD6uGqqEYPL0a/3U2saNG5h6zx9BXkkFDyieXG/UEGcwC1RNEO5Xbkk8T71ViInDgT70HOdJh1GfvZf6OGXPp/0jHybP3svf/usMkC6JxlehCEKoEw2F576qf8ADSJemGwvPfVT/hpEDoEdh9xWhgBPH3/msLBR4e7T1qjamIG7NOFkjQca7Vzye1r7+Ktvlhy5XBx1BqtOFcPWlCF4t5PIzt9CEIVR6Fu2H/7iP9oLCvQSNQg73EbcgiNOc0kcWttxvvI096vwO2IZSd3x004EeolfOk16MYYvnFEimuJrTsqvaQs7hJHuZO8yjhlJ7fmnT0L2M0SKdl9F8PVwWduFkANvGXkRZ179KUWSP1pwNcaLdB6Fk9mGbQ3WU8DXbw4V/dQbDZGp4VVCuPJZmyyga8OVX2cQVJuIk1GV11xDhQ5lBo8Fj7RXpA9yi2NnY0a6adnvWYula28pGnHU6evivIpJGjUWSNLDK9Ng2g2CFhFjSu23cdexW+FkV1xXC8hoenholLcVK05urx4Hh7dOK3QbXo/K4YVxJY8t19FHRBtnkc1o+WhIGvlOzcqOunFZZZ+uCCyj2Zie36WpRJtSO/M8f9R7Rp82gq2Yxp4MbodaN0PUgtLmnQFgJHAOIP3WonCBut8O88Fic8cAw2eJF37AvGdWyNeWd599jh3INjwbuzXpv2aKqVvDW+6xf3KJnP0WjtOt+sLMyavm0TzqrPo7kHhN6U8DmDR9yg4kc65mz77XkpIII79KA96qkxBJoAV6UCXpIeoz97L/AEsMufT7pD5tn72X+lh0hXROMr0IQhVAmGwvPH91P+GkS9MNh+dP7qf8NIghPtEuaRqLq9bFLHa8QpJJxbfQhCFUCEIQCl2KKEFkMDnuytBcTwAFldXsLZT4WuLoyXOq9RQYBw9N/clvR/BOvMczbGhGhIBs17k6dO86B7gP2Rx9JKyzy+PeM+m8OKeaoBrT6SQRyPD2q2TFafNqvKJoUuedtNzermc5xPC8vp4Upt2iQ75QCuFGya9ize3RMd1Rkrvp2l92q8YSLLm3XIEAjlZcks209BljZprRyAkXppSmza2lljRqD1XgX6RSB1FiCeDOrwPW7CPcpy4lzTlEelfSo13aJG7ak1Zg0gHiKB6vK2qL+kLmEZY5L4EBxAPqcDqgfRbSaAewiqAcCe/jx9SmNow5m5s4sa1GCWnW9LHcl+H6S4eh1TG+xma4NLSCNTYA7T5OnYmLcXBITllw7KbWU71pJBNuHE3wOvPggm3b+Fa8ZmyVproAST2NcdNFDFbbiNtijcznmLH6X2At0WifG4JhaKEjiRlDXOLLOmUlzLsleOjic2xh4WcSXNklsA3RIyagdyBW/FWbIo6nUBvqGo+5UDaLa1AJ7Blv22NFuxkmH+Y1rhoLykmwLI1APHuWPFYto0AOvePuKCp+PdejI9ddXm+H0aVG8zXmaBwsB2ncVa7ERkA5buuBohVSYpp+cWjsIGb+6DK57NeOmmhs361mGKaeDTZ5ge/VXNlaXVne4cfN6d4zKG6F2L9tf3QKdvOBijoV8rLp9Xh0jT3b/m2fvZf6WHSJdE4yvQhCFUCYbD86f3U/4aRL1t2RO1ktvNAtkaTV1nhewGhx1cEGJCYeAw/rDf5cv5I8Bh/WG/y5fyQL0Jh4DD+sN/ly/kjwGH9Yb/Ll/JAvQmHgMP6w3+XL+SPAYf1hv8uX8kC9CYeAw/rDf5cv5I8Bh/WG/wAuX8kGaPGPbwc7Tss17Ftg288HrdfStbFexV+Aw/rDf5cv5L3wGH9Yb/Ll/JSyVfTCHpBZBcarhYse5MY5BILa5jufWJ9Gg4Bc94FD+sN/ly/kpx4eNpsYkA8xHKD9y8XCPUyPdw7i5sbRzzm/TxFK23cKF0aqQj+6XYTagZp4Qxw745fyr3LaNvw1RMR78koPuYvGlXaJwzi7cNTyc9xPpBWgYhjtKy9t5X3Xprisw2/hxw3d88sn9mBUs21ELuRpDjqPlwK7qbomlNo3TQtIHFw50T6icpUJcA1w0b6rIAHeKWfx7B2PAHK5fvLCV6Nvw/SZ/DJ/eNXSrtHjsLJGBlDW62DRv1a/coXK48X8KNl1V28SaU5NvRHhLl9cxHsyUoeO4wNJWg8y2U+4sU0ptGybEua1oB8kaa0ASBrpofWSl8u0XO4uFadjXGx6VS/GxO8ucO9LZR9zF4JsN9Jt3xyyfAmlNotbjzmsE12UxhAJ5VwUzjtSDFfecrTfqKzOnw//ABG+yX4FQ9kB/wB63+CU/wDarpTaNPjEdgyjlmOuvejwptcD396oa+EcJm/wS/CoPEJ/3zR9XJftyppTaPNsPuGMj/izf08OkyZ7Smj3UbGPzlrpHE5XNHXEYA62p8g+0JYtZxnQhCFUCEIQa9nyxNLjKwydQ5GhxaN5mbRcRqW5c2g7aXR9INiwsxBw0EDjI+DDyRuEhJDpcNFiJcwdpkDXSa6UACToVybACRZoXqeNDnS7bE9K8MNob5ueSGTBjCS/JhkjWnANwjnsBcQTpmAsctOKDm3dGsQHRt3d75rnxua5jmOYy944SNJaA3Kc1nq1rSdbb6J5cNgDCwGWaHESSlsrXsIhnc3PnzZGtDG2TdDW1o2N0uw8EbcM7eSQlmMZJKGtD2+GRxR5o4y7XKIWkgkXncOwE6Y+mOEZh4sMDM9gwuLwskhiY0gYjFeERysZvDdOay2kiwTqg5STo3O1waWAXHvg/PHuzDmy597myZc3V4+V1eOih4hlGKbhnZWyOe1mr2FlvrKd40lpbTgbBPFdJgOmDImwRMkc0YaCdoeYWysmkxGIa+SKWFx1gLBWtmxmrko2jtiDxiMRh4jHC2WJ4jGnkZC/KCTlBc1xDbNAgdiD3F9DJ24qTDxhshZO6Bpzxt3kjXEBrcztXnTqCyMwHEhRw/QfGPaxzYfONe+MF8TXPERcJAxhcHOcC11sAzdU6Lo9odLsHNv2mTFxA4yfFQviaxpe3E5S+GRm86pBY3K+z87q9i92R0zw0U2y5HGSsH4QZgGZjc08srQwl3X84ASa4Hig4/D9Hp5Iy9jLAjdLWZmfcsJDpBHeZzRRsgUACeAK2/8AobGUTubqJk+USRF/g76yyhgfmczUW4ChetJlj+keGlwsQz4lk8MHg5iZQw8wZbY5S7OCzqnrNynMR2WSt3/q7Db0uzSUdjjAeb18IGGEN1m8ixd8a7EHL4joriGSBjmC3Rb4OEkT4zBqN5vmuLMtgi83HTjooydGcQ1+RzA35Ns2YvjEe4e4NbIJS7IWlzg0EHia4ro4+lWG8HjgeZC12z3YWVwYLjmGOOMje0F3XZmytIsHQnkDHA9MGR7ljXlrcPhXQAvgZNHiDJizPIyaFx81TyB2gxtOhPVDmH7GlbiDh3ACUP3ZBfGG7y6reZslX23Xetg6H4ol7RGC6LEDCvbvIszcS5zmtYRmvVzHgO8k5TqvNq7UhOOdNhozHCJQ+OMnUNaQa4mrIOlmrqzS609McEJ8S9rpyMRtHDY3WFgyNjnmlkjoSmyN7Qd21wHFBx+0+i2Jw8ZkljytEroXEPjeWTNBJY8McSx1AkZgLAsWFV4il8HZiKbunyGJrt7Fe9ABLSzNmbQINkAUQe1PdtdIYJcPjWMc/NiNojFRgsobkNnFOObR3yw018k6rD0c6SNw8M8UrC9r8ksI+hjYXfJSG/m5XSBw7QQgrd0KxYv5IX8rQEkRL/Bxc27Ad8rlo3kvyTyNZsL0cnkYJGstpY+RtuYHOiivePYwkOe1uV1loPku5Gup6K9LMHhmwOfvhK0Ypk5bGyTeCeGRkTg9zwWhufVgABNklLdp7ZwmIw2Hz71s2FhOHDBGzdyxtkkfE8yZ7jI3hzDK660ItBgx/R+bPG0QCMnDMmPyjXNdER/7hzy7KwO00sDUAcQsG0NlSYd4bK3KXNa9uoc10bxbXsc0kOaeYJGhXX4zpfhnt3R3m7k2Zh8G94YM8eIwz2SNeGl3XjL2AHUGjfZR53bu2Wytw0bLLcNDug5wovLp5JnGuxtyZQL4NvS6AacR0TxDyBHhshbhY531Kx1wuoeEEl2gcSDQ0FjgFKPoNPU+9LI9xh2YjWWMiSOWRjI3Rva4sc05/KBI0riaTrEdLcMWvAdJ1tjxYAfJ/wDyI3ROJ8ryPkuPHrDReYjpdhXQ7oulGbZUWDLhE01iIcU2fgXi2EDLmuxyQczD0UxLxbYr60bSA5mZrpjUWdua2BxIALgBZA7Qto6H4mHeiXDteWQzOcN/HmhEMgZJIWsfdtdplPHMNDonG0+luFmxEeID8U1z5YZJoDRgicyRj5HRnPcgJb1WFrazcdAFnh6T4cYzacpL8mMixTIvkwXZsRMJG5xm6oAFGr9aDn29G8QYy8R2Gx74jMzeCAmt7urz5NQc1VRvhqp7T6K4nDRiSZgY0lgHykRcd7HvGHI1xdlLdc1VpV3onj+l8O+GLaHiY4LwZ8OUbve+BeBiQPvzeSn5avMK4dZKel21IsRNG6EuLW4bDQnM3Kc8GHZE7SzYJZY9KBEhCEAhCEAhCEAhCEAhCEArMPhnSPDGNLnONNa0FzieQA1KrWjA410MgeyrF8QHAgtLXAtOhBBIIPYUGiTo/iW5s0EoyBxdcbxlaw08nTQA8b4KMuwsQ0ZnQygAMNmN4FS+b1r53ZzTnG/pCxL96GlrGSiVpYGMvdzOzObnoE1wB7BwVEvTjFOj3Ze3JUQrdx0dw7NHemuoF3xygcAgzN6I4sjTDyE5iwsDSZA4NzEGMdYdUXdcFWejGL1/2afQOcfkpNGsrOTpoBmbfpCYO6fYsuLs7bLmu81HWZjAxulcmgLx3TzFmNkZkGWNgYwbtmjBlocOzIPaeaDHJ0UxTZhAYJN45zmtbkPWLHFry08CAQbINdqpf0exAc5hgkzMYZHDI41CDRkNDyP9XBMZ+nOJe9j3GO495Q3MQYd7lz5mZadZa069otQxfTXFSyule8Oe6IREljNYw/PVVV5iTfegyM6M4o3WHmNXdRPNVmu9NPId/CVOXoni2nXDy8A6xG5wykNNgtBB0e32plH+kjGtFCRlXZG5iok2SSMtEkus8yAs0PTbEtJIcyzFur3UZO7og9nE2bPbfoQYWdHsQ7eAQvJiIbI3Kc7CWvd1meUBUbyTVCteIVg6K4v9XlHK43ts5S4AWNSQDQGpWrD9N8THLNK1zA+ctMh3UZFta5rS0V1TTnajU3ra07R6eyvmZJE1sQjzFopj+vISZHE5QCSTy9pskFjuimMBo4We9NNzJfWdlb2drhQWaPY8zvJieevu/JPnMzWZSew5nsFc3Dmm+G6fYqNuVrmVbDrFHfye7yjNV18kz+FZX9JpDC+PtkxQxLnaAbwNcAGsAAaLcSRwNM0GXUIy9EsW15acNMTmDerG5wLjdZS0EOvKSCNCBYVI6OYmg7weajlo7p9HeOLWUa7XAgcyExZ07xQzjNGRIQXgwxEOAibFlNt1bkaBXDjzK9b0+xQYGBzA1rWNAEMXkxvzN0y1x487PNAnxuypoa3sT4815c7HMvK7K6rGtHQrImm2Okc2KaxspaRHmyUxjKDyCR1RwGUADgAPSlaAQhCAQhCAQhCAQhCAQhCAQhCAQhCAQhCAQhCAQhbNlYaOSQNlk3TSD1yLAIFgEd/D1oMaE/OyMLlsYrXIXVk+cACGcfKN+0FGG2RhnNZnxGVxALqDXamRrSBqKoWb7ePDVAgQn42ThbA8J/aOUV5BPV15jt5jtRLsnDZnZZwAA+ro6tja5vW4G3Or/wCru5AgQn/inC2bxGgAOgBLtXcNaBoDT/VrwKrn2TAI7biA5wy9XKANXvDq1s01oNdt94sEiE02xs+GKtzNvbc8HQAgNIynQnQgn2JWgEIQgEIQgEIQgEIQgEIQgEIQg//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img.desmotivaciones.es/201104/SanSebastian9b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60338"/>
            <a:ext cx="3754388" cy="4060749"/>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55575" y="4870179"/>
            <a:ext cx="7944816" cy="2062103"/>
          </a:xfrm>
          <a:prstGeom prst="rect">
            <a:avLst/>
          </a:prstGeom>
        </p:spPr>
        <p:txBody>
          <a:bodyPr wrap="square">
            <a:spAutoFit/>
          </a:bodyPr>
          <a:lstStyle/>
          <a:p>
            <a:pPr algn="ctr"/>
            <a:r>
              <a:rPr lang="es-CO" sz="3200" dirty="0"/>
              <a:t>Lo que han buscado es llenar el vacío que llevan internamente, es el vacío de vivir sin </a:t>
            </a:r>
            <a:r>
              <a:rPr lang="es-CO" sz="3200" dirty="0" smtClean="0"/>
              <a:t>Dios. Esa es la razón porqué el hombre pone su fe en algo</a:t>
            </a:r>
            <a:r>
              <a:rPr lang="es-CO" sz="3200" dirty="0" smtClean="0">
                <a:solidFill>
                  <a:srgbClr val="FF0000"/>
                </a:solidFill>
              </a:rPr>
              <a:t> (lea Hech.17:22,23).</a:t>
            </a:r>
            <a:endParaRPr lang="es-CO" sz="3200" dirty="0">
              <a:solidFill>
                <a:srgbClr val="FF0000"/>
              </a:solidFill>
            </a:endParaRPr>
          </a:p>
        </p:txBody>
      </p:sp>
    </p:spTree>
    <p:extLst>
      <p:ext uri="{BB962C8B-B14F-4D97-AF65-F5344CB8AC3E}">
        <p14:creationId xmlns:p14="http://schemas.microsoft.com/office/powerpoint/2010/main" val="369481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690864" cy="3168352"/>
          </a:xfrm>
        </p:spPr>
        <p:txBody>
          <a:bodyPr>
            <a:noAutofit/>
          </a:bodyPr>
          <a:lstStyle/>
          <a:p>
            <a:pPr marL="114300" indent="0">
              <a:buNone/>
            </a:pPr>
            <a:r>
              <a:rPr lang="es-CO" sz="1600" dirty="0"/>
              <a:t> </a:t>
            </a:r>
            <a:r>
              <a:rPr lang="es-CO" sz="2800" dirty="0" smtClean="0"/>
              <a:t>Por tanto, Dios </a:t>
            </a:r>
            <a:r>
              <a:rPr lang="es-CO" sz="2800" dirty="0"/>
              <a:t>usa los labios del profeta Amós para decir que se haga una verdadera búsqueda y lo encontraremos, no con ritos religiosos, sino con una entrega total al verdadero Dios. </a:t>
            </a:r>
          </a:p>
        </p:txBody>
      </p:sp>
      <p:sp>
        <p:nvSpPr>
          <p:cNvPr id="2" name="1 Rectángulo"/>
          <p:cNvSpPr/>
          <p:nvPr/>
        </p:nvSpPr>
        <p:spPr>
          <a:xfrm>
            <a:off x="395536" y="3573016"/>
            <a:ext cx="7632848" cy="3200876"/>
          </a:xfrm>
          <a:prstGeom prst="rect">
            <a:avLst/>
          </a:prstGeom>
        </p:spPr>
        <p:txBody>
          <a:bodyPr wrap="square">
            <a:spAutoFit/>
          </a:bodyPr>
          <a:lstStyle/>
          <a:p>
            <a:pPr marL="114300" indent="0">
              <a:buNone/>
            </a:pPr>
            <a:r>
              <a:rPr lang="es-CO" sz="2400" dirty="0"/>
              <a:t>El profeta Amós se dio cuenta que los ritos religiosos de los israelitas no tenían ningún contenido espiritual</a:t>
            </a:r>
            <a:r>
              <a:rPr lang="es-CO" sz="2400" dirty="0" smtClean="0"/>
              <a:t>.</a:t>
            </a:r>
          </a:p>
          <a:p>
            <a:pPr marL="114300" indent="0">
              <a:buNone/>
            </a:pPr>
            <a:r>
              <a:rPr lang="es-CO" sz="3200" b="1" dirty="0" smtClean="0">
                <a:solidFill>
                  <a:srgbClr val="FF0000"/>
                </a:solidFill>
              </a:rPr>
              <a:t>1</a:t>
            </a:r>
            <a:r>
              <a:rPr lang="es-CO" sz="2400" dirty="0" smtClean="0"/>
              <a:t>). Se </a:t>
            </a:r>
            <a:r>
              <a:rPr lang="es-CO" sz="2400" dirty="0"/>
              <a:t>gozaban en sus cultos aunque estos eran completamente ajenos a la vida espiritual</a:t>
            </a:r>
            <a:r>
              <a:rPr lang="es-CO" sz="2400" dirty="0" smtClean="0"/>
              <a:t>.</a:t>
            </a:r>
          </a:p>
          <a:p>
            <a:pPr marL="114300" indent="0">
              <a:buNone/>
            </a:pPr>
            <a:r>
              <a:rPr lang="es-CO" sz="3200" b="1" dirty="0" smtClean="0">
                <a:solidFill>
                  <a:srgbClr val="FF0000"/>
                </a:solidFill>
              </a:rPr>
              <a:t>2</a:t>
            </a:r>
            <a:r>
              <a:rPr lang="es-CO" sz="2400" dirty="0" smtClean="0"/>
              <a:t>). Experimentaban </a:t>
            </a:r>
            <a:r>
              <a:rPr lang="es-CO" sz="2400" dirty="0"/>
              <a:t>un deleite sensual en la música, en la oratoria y otras ceremonias eclesiásticas, pero sus almas permanecían insensibles a la presencia de Dios</a:t>
            </a:r>
            <a:r>
              <a:rPr lang="es-CO" sz="2400" dirty="0" smtClean="0"/>
              <a:t>.</a:t>
            </a:r>
            <a:endParaRPr lang="es-CO" dirty="0"/>
          </a:p>
          <a:p>
            <a:endParaRPr lang="es-CO" dirty="0"/>
          </a:p>
        </p:txBody>
      </p:sp>
      <p:pic>
        <p:nvPicPr>
          <p:cNvPr id="1026" name="Picture 2" descr="http://t1.gstatic.com/images?q=tbn:ANd9GcQX7j-17dEedt1bZ7cmV2B0suqHFjHtvvaJYEGRFIlcttYNbXMEt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04664"/>
            <a:ext cx="2736304" cy="2847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2992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heel(1)">
                                      <p:cBhvr>
                                        <p:cTn id="10" dur="2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7620000" cy="706090"/>
          </a:xfrm>
        </p:spPr>
        <p:txBody>
          <a:bodyPr/>
          <a:lstStyle/>
          <a:p>
            <a:r>
              <a:rPr lang="es-CO" b="1" dirty="0" smtClean="0"/>
              <a:t/>
            </a:r>
            <a:br>
              <a:rPr lang="es-CO" b="1" dirty="0" smtClean="0"/>
            </a:br>
            <a:r>
              <a:rPr lang="es-CO" b="1" dirty="0" smtClean="0"/>
              <a:t>I</a:t>
            </a:r>
            <a:r>
              <a:rPr lang="es-CO" b="1" dirty="0"/>
              <a:t>. </a:t>
            </a:r>
            <a:r>
              <a:rPr lang="es-CO" b="1" dirty="0" smtClean="0"/>
              <a:t>Como </a:t>
            </a:r>
            <a:r>
              <a:rPr lang="es-CO" b="1" dirty="0"/>
              <a:t>debe ser la búsqueda</a:t>
            </a:r>
            <a:br>
              <a:rPr lang="es-CO" b="1" dirty="0"/>
            </a:br>
            <a:endParaRPr lang="es-CO" dirty="0"/>
          </a:p>
        </p:txBody>
      </p:sp>
      <p:sp>
        <p:nvSpPr>
          <p:cNvPr id="3" name="2 Marcador de contenido"/>
          <p:cNvSpPr>
            <a:spLocks noGrp="1"/>
          </p:cNvSpPr>
          <p:nvPr>
            <p:ph idx="1"/>
          </p:nvPr>
        </p:nvSpPr>
        <p:spPr>
          <a:xfrm>
            <a:off x="467544" y="1340768"/>
            <a:ext cx="7620000" cy="748680"/>
          </a:xfrm>
        </p:spPr>
        <p:txBody>
          <a:bodyPr>
            <a:normAutofit/>
          </a:bodyPr>
          <a:lstStyle/>
          <a:p>
            <a:pPr marL="114300" indent="0">
              <a:buNone/>
            </a:pPr>
            <a:r>
              <a:rPr lang="es-CO" sz="2400" b="1" dirty="0" smtClean="0"/>
              <a:t>La </a:t>
            </a:r>
            <a:r>
              <a:rPr lang="es-CO" sz="2400" b="1" dirty="0"/>
              <a:t>búsqueda no debe ser solamente </a:t>
            </a:r>
            <a:r>
              <a:rPr lang="es-CO" sz="2400" b="1" dirty="0" smtClean="0"/>
              <a:t>a través </a:t>
            </a:r>
            <a:r>
              <a:rPr lang="es-CO" sz="2400" b="1" dirty="0"/>
              <a:t>de la música</a:t>
            </a:r>
            <a:r>
              <a:rPr lang="es-CO" sz="2400" b="1" dirty="0" smtClean="0"/>
              <a:t>.</a:t>
            </a:r>
          </a:p>
        </p:txBody>
      </p:sp>
      <p:pic>
        <p:nvPicPr>
          <p:cNvPr id="1026" name="Picture 2" descr="http://countrywebsites.lds.org/ar/images/stories/Musica/81669_wardMusic_av051208_jrn008_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364323"/>
            <a:ext cx="2421632" cy="236082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2276872"/>
            <a:ext cx="5184576" cy="2308324"/>
          </a:xfrm>
          <a:prstGeom prst="rect">
            <a:avLst/>
          </a:prstGeom>
        </p:spPr>
        <p:txBody>
          <a:bodyPr wrap="square">
            <a:spAutoFit/>
          </a:bodyPr>
          <a:lstStyle/>
          <a:p>
            <a:pPr marL="114300" indent="0" algn="ctr">
              <a:buNone/>
            </a:pPr>
            <a:r>
              <a:rPr lang="es-CO" dirty="0"/>
              <a:t> </a:t>
            </a:r>
            <a:r>
              <a:rPr lang="es-CO" sz="2400" dirty="0"/>
              <a:t>Hoy en día hay  creyentes que asisten a la casa de Dios exclusivamente para disfrutar de la música y el canto, pero no oír el mensaje del evangelio predicado, esa no es una verdadera búsqueda</a:t>
            </a:r>
            <a:r>
              <a:rPr lang="es-CO" sz="2400" dirty="0" smtClean="0"/>
              <a:t>.</a:t>
            </a:r>
            <a:endParaRPr lang="es-CO" sz="2400" dirty="0"/>
          </a:p>
        </p:txBody>
      </p:sp>
      <p:sp>
        <p:nvSpPr>
          <p:cNvPr id="5" name="4 Rectángulo"/>
          <p:cNvSpPr/>
          <p:nvPr/>
        </p:nvSpPr>
        <p:spPr>
          <a:xfrm>
            <a:off x="467544" y="5013176"/>
            <a:ext cx="7606208" cy="1815882"/>
          </a:xfrm>
          <a:prstGeom prst="rect">
            <a:avLst/>
          </a:prstGeom>
        </p:spPr>
        <p:txBody>
          <a:bodyPr wrap="square">
            <a:spAutoFit/>
          </a:bodyPr>
          <a:lstStyle/>
          <a:p>
            <a:pPr algn="ctr"/>
            <a:r>
              <a:rPr lang="es-CO" sz="2800" dirty="0"/>
              <a:t>Dios todavía habla por medio de predicadores, </a:t>
            </a:r>
            <a:r>
              <a:rPr lang="es-CO" sz="2800" dirty="0" smtClean="0"/>
              <a:t>y no </a:t>
            </a:r>
            <a:r>
              <a:rPr lang="es-CO" sz="2800" dirty="0"/>
              <a:t>solo a trabes de la música por lo tanto dice Pablo: “Despiértate, tú que duermes, y levántate de los muertos, y te alumbrará Cristo” </a:t>
            </a:r>
            <a:r>
              <a:rPr lang="es-CO" sz="2800" dirty="0">
                <a:solidFill>
                  <a:srgbClr val="FF0000"/>
                </a:solidFill>
              </a:rPr>
              <a:t>(Ef. 5:14).</a:t>
            </a:r>
          </a:p>
        </p:txBody>
      </p:sp>
    </p:spTree>
    <p:extLst>
      <p:ext uri="{BB962C8B-B14F-4D97-AF65-F5344CB8AC3E}">
        <p14:creationId xmlns:p14="http://schemas.microsoft.com/office/powerpoint/2010/main" val="1030560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heel(1)">
                                      <p:cBhvr>
                                        <p:cTn id="12" dur="2000"/>
                                        <p:tgtEl>
                                          <p:spTgt spid="1026"/>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93507" y="365719"/>
            <a:ext cx="4690864" cy="3973507"/>
          </a:xfrm>
        </p:spPr>
        <p:txBody>
          <a:bodyPr>
            <a:noAutofit/>
          </a:bodyPr>
          <a:lstStyle/>
          <a:p>
            <a:pPr marL="114300" indent="0">
              <a:buNone/>
            </a:pPr>
            <a:r>
              <a:rPr lang="es-CO" sz="2800" dirty="0" smtClean="0"/>
              <a:t>Los </a:t>
            </a:r>
            <a:r>
              <a:rPr lang="es-CO" sz="2800" dirty="0"/>
              <a:t>israelitas ofrecían sacrificios y </a:t>
            </a:r>
            <a:r>
              <a:rPr lang="es-CO" sz="2800" u="sng" dirty="0"/>
              <a:t>ofrenda de paz</a:t>
            </a:r>
            <a:r>
              <a:rPr lang="es-CO" sz="2800" dirty="0"/>
              <a:t>, todo en las fechas establecidas. Pero había una omisión notoria; </a:t>
            </a:r>
            <a:r>
              <a:rPr lang="es-CO" sz="2800" b="1" i="1" dirty="0">
                <a:latin typeface="Agency FB" pitchFamily="34" charset="0"/>
              </a:rPr>
              <a:t>no traían el sacrificio por el pecado, ni el sacrificio por la culpa. Es decir, no tenían conciencia de haber </a:t>
            </a:r>
            <a:r>
              <a:rPr lang="es-CO" sz="2800" b="1" i="1" dirty="0" smtClean="0">
                <a:latin typeface="Agency FB" pitchFamily="34" charset="0"/>
              </a:rPr>
              <a:t>pecado</a:t>
            </a:r>
            <a:endParaRPr lang="es-CO" sz="2800" b="1" i="1" dirty="0">
              <a:latin typeface="Agency FB" pitchFamily="34" charset="0"/>
            </a:endParaRPr>
          </a:p>
        </p:txBody>
      </p:sp>
      <p:sp>
        <p:nvSpPr>
          <p:cNvPr id="4" name="3 Rectángulo"/>
          <p:cNvSpPr/>
          <p:nvPr/>
        </p:nvSpPr>
        <p:spPr>
          <a:xfrm>
            <a:off x="3628797" y="4631801"/>
            <a:ext cx="4543604" cy="2246769"/>
          </a:xfrm>
          <a:prstGeom prst="rect">
            <a:avLst/>
          </a:prstGeom>
        </p:spPr>
        <p:txBody>
          <a:bodyPr wrap="square">
            <a:spAutoFit/>
          </a:bodyPr>
          <a:lstStyle/>
          <a:p>
            <a:r>
              <a:rPr lang="es-CO" sz="2800" dirty="0" smtClean="0"/>
              <a:t>Se </a:t>
            </a:r>
            <a:r>
              <a:rPr lang="es-CO" sz="2800" dirty="0"/>
              <a:t>conducían como hombres que tenían alabanzas para ofrecer y dones para dedicar, </a:t>
            </a:r>
            <a:r>
              <a:rPr lang="es-CO" sz="2800" u="sng" dirty="0"/>
              <a:t>pero ningún pecado para expiar o para confesar</a:t>
            </a:r>
            <a:r>
              <a:rPr lang="es-CO" sz="2800" dirty="0"/>
              <a:t>. </a:t>
            </a:r>
            <a:endParaRPr lang="es-CO" dirty="0"/>
          </a:p>
        </p:txBody>
      </p:sp>
      <p:pic>
        <p:nvPicPr>
          <p:cNvPr id="2052" name="Picture 4" descr="http://www.iglesiadedios.info/maranatha/2009/abril/sacrifici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881" y="4675615"/>
            <a:ext cx="2520280" cy="177772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t0.gstatic.com/images?q=tbn:ANd9GcQIZfeC6lFG3PjZXj6pxY6OK4FJ-JM3H2RrEE41zI9q3jUx35IMnFNZfoB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1" y="332656"/>
            <a:ext cx="2880320" cy="312303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6237312"/>
            <a:ext cx="3419872" cy="461665"/>
          </a:xfrm>
          <a:prstGeom prst="rect">
            <a:avLst/>
          </a:prstGeom>
        </p:spPr>
        <p:txBody>
          <a:bodyPr wrap="square">
            <a:spAutoFit/>
          </a:bodyPr>
          <a:lstStyle/>
          <a:p>
            <a:r>
              <a:rPr lang="es-CO" sz="2400" b="1" dirty="0">
                <a:solidFill>
                  <a:srgbClr val="FF0000"/>
                </a:solidFill>
              </a:rPr>
              <a:t>Se consideraban santos</a:t>
            </a:r>
          </a:p>
        </p:txBody>
      </p:sp>
    </p:spTree>
    <p:extLst>
      <p:ext uri="{BB962C8B-B14F-4D97-AF65-F5344CB8AC3E}">
        <p14:creationId xmlns:p14="http://schemas.microsoft.com/office/powerpoint/2010/main" val="764209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par>
                                <p:cTn id="26" presetID="26" presetClass="entr" presetSubtype="0" fill="hold" nodeType="withEffect">
                                  <p:stCondLst>
                                    <p:cond delay="0"/>
                                  </p:stCondLst>
                                  <p:childTnLst>
                                    <p:set>
                                      <p:cBhvr>
                                        <p:cTn id="27" dur="1" fill="hold">
                                          <p:stCondLst>
                                            <p:cond delay="0"/>
                                          </p:stCondLst>
                                        </p:cTn>
                                        <p:tgtEl>
                                          <p:spTgt spid="2052"/>
                                        </p:tgtEl>
                                        <p:attrNameLst>
                                          <p:attrName>style.visibility</p:attrName>
                                        </p:attrNameLst>
                                      </p:cBhvr>
                                      <p:to>
                                        <p:strVal val="visible"/>
                                      </p:to>
                                    </p:set>
                                    <p:animEffect transition="in" filter="wipe(down)">
                                      <p:cBhvr>
                                        <p:cTn id="28" dur="580">
                                          <p:stCondLst>
                                            <p:cond delay="0"/>
                                          </p:stCondLst>
                                        </p:cTn>
                                        <p:tgtEl>
                                          <p:spTgt spid="2052"/>
                                        </p:tgtEl>
                                      </p:cBhvr>
                                    </p:animEffect>
                                    <p:anim calcmode="lin" valueType="num">
                                      <p:cBhvr>
                                        <p:cTn id="29"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34" dur="26">
                                          <p:stCondLst>
                                            <p:cond delay="650"/>
                                          </p:stCondLst>
                                        </p:cTn>
                                        <p:tgtEl>
                                          <p:spTgt spid="2052"/>
                                        </p:tgtEl>
                                      </p:cBhvr>
                                      <p:to x="100000" y="60000"/>
                                    </p:animScale>
                                    <p:animScale>
                                      <p:cBhvr>
                                        <p:cTn id="35" dur="166" decel="50000">
                                          <p:stCondLst>
                                            <p:cond delay="676"/>
                                          </p:stCondLst>
                                        </p:cTn>
                                        <p:tgtEl>
                                          <p:spTgt spid="2052"/>
                                        </p:tgtEl>
                                      </p:cBhvr>
                                      <p:to x="100000" y="100000"/>
                                    </p:animScale>
                                    <p:animScale>
                                      <p:cBhvr>
                                        <p:cTn id="36" dur="26">
                                          <p:stCondLst>
                                            <p:cond delay="1312"/>
                                          </p:stCondLst>
                                        </p:cTn>
                                        <p:tgtEl>
                                          <p:spTgt spid="2052"/>
                                        </p:tgtEl>
                                      </p:cBhvr>
                                      <p:to x="100000" y="80000"/>
                                    </p:animScale>
                                    <p:animScale>
                                      <p:cBhvr>
                                        <p:cTn id="37" dur="166" decel="50000">
                                          <p:stCondLst>
                                            <p:cond delay="1338"/>
                                          </p:stCondLst>
                                        </p:cTn>
                                        <p:tgtEl>
                                          <p:spTgt spid="2052"/>
                                        </p:tgtEl>
                                      </p:cBhvr>
                                      <p:to x="100000" y="100000"/>
                                    </p:animScale>
                                    <p:animScale>
                                      <p:cBhvr>
                                        <p:cTn id="38" dur="26">
                                          <p:stCondLst>
                                            <p:cond delay="1642"/>
                                          </p:stCondLst>
                                        </p:cTn>
                                        <p:tgtEl>
                                          <p:spTgt spid="2052"/>
                                        </p:tgtEl>
                                      </p:cBhvr>
                                      <p:to x="100000" y="90000"/>
                                    </p:animScale>
                                    <p:animScale>
                                      <p:cBhvr>
                                        <p:cTn id="39" dur="166" decel="50000">
                                          <p:stCondLst>
                                            <p:cond delay="1668"/>
                                          </p:stCondLst>
                                        </p:cTn>
                                        <p:tgtEl>
                                          <p:spTgt spid="2052"/>
                                        </p:tgtEl>
                                      </p:cBhvr>
                                      <p:to x="100000" y="100000"/>
                                    </p:animScale>
                                    <p:animScale>
                                      <p:cBhvr>
                                        <p:cTn id="40" dur="26">
                                          <p:stCondLst>
                                            <p:cond delay="1808"/>
                                          </p:stCondLst>
                                        </p:cTn>
                                        <p:tgtEl>
                                          <p:spTgt spid="2052"/>
                                        </p:tgtEl>
                                      </p:cBhvr>
                                      <p:to x="100000" y="95000"/>
                                    </p:animScale>
                                    <p:animScale>
                                      <p:cBhvr>
                                        <p:cTn id="41" dur="166" decel="50000">
                                          <p:stCondLst>
                                            <p:cond delay="1834"/>
                                          </p:stCondLst>
                                        </p:cTn>
                                        <p:tgtEl>
                                          <p:spTgt spid="2052"/>
                                        </p:tgtEl>
                                      </p:cBhvr>
                                      <p:to x="100000" y="100000"/>
                                    </p:animScale>
                                  </p:childTnLst>
                                </p:cTn>
                              </p:par>
                            </p:childTnLst>
                          </p:cTn>
                        </p:par>
                      </p:childTnLst>
                    </p:cTn>
                  </p:par>
                  <p:par>
                    <p:cTn id="42" fill="hold">
                      <p:stCondLst>
                        <p:cond delay="indefinite"/>
                      </p:stCondLst>
                      <p:childTnLst>
                        <p:par>
                          <p:cTn id="43" fill="hold">
                            <p:stCondLst>
                              <p:cond delay="0"/>
                            </p:stCondLst>
                            <p:childTnLst>
                              <p:par>
                                <p:cTn id="44" presetID="26" presetClass="entr" presetSubtype="0"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down)">
                                      <p:cBhvr>
                                        <p:cTn id="46" dur="580">
                                          <p:stCondLst>
                                            <p:cond delay="0"/>
                                          </p:stCondLst>
                                        </p:cTn>
                                        <p:tgtEl>
                                          <p:spTgt spid="5"/>
                                        </p:tgtEl>
                                      </p:cBhvr>
                                    </p:animEffect>
                                    <p:anim calcmode="lin" valueType="num">
                                      <p:cBhvr>
                                        <p:cTn id="47"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52" dur="26">
                                          <p:stCondLst>
                                            <p:cond delay="650"/>
                                          </p:stCondLst>
                                        </p:cTn>
                                        <p:tgtEl>
                                          <p:spTgt spid="5"/>
                                        </p:tgtEl>
                                      </p:cBhvr>
                                      <p:to x="100000" y="60000"/>
                                    </p:animScale>
                                    <p:animScale>
                                      <p:cBhvr>
                                        <p:cTn id="53" dur="166" decel="50000">
                                          <p:stCondLst>
                                            <p:cond delay="676"/>
                                          </p:stCondLst>
                                        </p:cTn>
                                        <p:tgtEl>
                                          <p:spTgt spid="5"/>
                                        </p:tgtEl>
                                      </p:cBhvr>
                                      <p:to x="100000" y="100000"/>
                                    </p:animScale>
                                    <p:animScale>
                                      <p:cBhvr>
                                        <p:cTn id="54" dur="26">
                                          <p:stCondLst>
                                            <p:cond delay="1312"/>
                                          </p:stCondLst>
                                        </p:cTn>
                                        <p:tgtEl>
                                          <p:spTgt spid="5"/>
                                        </p:tgtEl>
                                      </p:cBhvr>
                                      <p:to x="100000" y="80000"/>
                                    </p:animScale>
                                    <p:animScale>
                                      <p:cBhvr>
                                        <p:cTn id="55" dur="166" decel="50000">
                                          <p:stCondLst>
                                            <p:cond delay="1338"/>
                                          </p:stCondLst>
                                        </p:cTn>
                                        <p:tgtEl>
                                          <p:spTgt spid="5"/>
                                        </p:tgtEl>
                                      </p:cBhvr>
                                      <p:to x="100000" y="100000"/>
                                    </p:animScale>
                                    <p:animScale>
                                      <p:cBhvr>
                                        <p:cTn id="56" dur="26">
                                          <p:stCondLst>
                                            <p:cond delay="1642"/>
                                          </p:stCondLst>
                                        </p:cTn>
                                        <p:tgtEl>
                                          <p:spTgt spid="5"/>
                                        </p:tgtEl>
                                      </p:cBhvr>
                                      <p:to x="100000" y="90000"/>
                                    </p:animScale>
                                    <p:animScale>
                                      <p:cBhvr>
                                        <p:cTn id="57" dur="166" decel="50000">
                                          <p:stCondLst>
                                            <p:cond delay="1668"/>
                                          </p:stCondLst>
                                        </p:cTn>
                                        <p:tgtEl>
                                          <p:spTgt spid="5"/>
                                        </p:tgtEl>
                                      </p:cBhvr>
                                      <p:to x="100000" y="100000"/>
                                    </p:animScale>
                                    <p:animScale>
                                      <p:cBhvr>
                                        <p:cTn id="58" dur="26">
                                          <p:stCondLst>
                                            <p:cond delay="1808"/>
                                          </p:stCondLst>
                                        </p:cTn>
                                        <p:tgtEl>
                                          <p:spTgt spid="5"/>
                                        </p:tgtEl>
                                      </p:cBhvr>
                                      <p:to x="100000" y="95000"/>
                                    </p:animScale>
                                    <p:animScale>
                                      <p:cBhvr>
                                        <p:cTn id="59"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4690864" cy="3168352"/>
          </a:xfrm>
        </p:spPr>
        <p:txBody>
          <a:bodyPr>
            <a:noAutofit/>
          </a:bodyPr>
          <a:lstStyle/>
          <a:p>
            <a:pPr marL="114300" indent="0" algn="ctr">
              <a:buNone/>
            </a:pPr>
            <a:r>
              <a:rPr lang="es-CO" sz="2800" dirty="0"/>
              <a:t>Buscar a Dios de esa forma es un error, es necesario reconocer nuestro pecado para que hagamos una verdadera búsqueda de Dios, </a:t>
            </a:r>
            <a:r>
              <a:rPr lang="es-CO" sz="2800" dirty="0">
                <a:solidFill>
                  <a:srgbClr val="FF0000"/>
                </a:solidFill>
              </a:rPr>
              <a:t>1 Juan 1:10</a:t>
            </a:r>
            <a:r>
              <a:rPr lang="es-CO" sz="2800" dirty="0"/>
              <a:t> Si decimos que no hemos pecado, le hacemos a él mentiroso, y su palabra no está en nosotros</a:t>
            </a:r>
            <a:r>
              <a:rPr lang="es-CO" sz="2800" dirty="0" smtClean="0"/>
              <a:t>.</a:t>
            </a:r>
            <a:endParaRPr lang="es-CO" sz="2800" dirty="0"/>
          </a:p>
        </p:txBody>
      </p:sp>
      <p:pic>
        <p:nvPicPr>
          <p:cNvPr id="3074" name="Picture 2" descr="http://t3.gstatic.com/images?q=tbn:ANd9GcSQgu81t6umSKZikQ7uytjXdu50LYhrxVBMz_OZIAja1XVwTjAS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76672"/>
            <a:ext cx="2880320" cy="36004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4653136"/>
            <a:ext cx="7992888" cy="2246769"/>
          </a:xfrm>
          <a:prstGeom prst="rect">
            <a:avLst/>
          </a:prstGeom>
        </p:spPr>
        <p:txBody>
          <a:bodyPr wrap="square">
            <a:spAutoFit/>
          </a:bodyPr>
          <a:lstStyle/>
          <a:p>
            <a:pPr marL="114300" indent="0" algn="ctr">
              <a:buNone/>
            </a:pPr>
            <a:r>
              <a:rPr lang="es-CO" sz="2800" dirty="0"/>
              <a:t>David </a:t>
            </a:r>
            <a:r>
              <a:rPr lang="es-CO" sz="2800" dirty="0" smtClean="0"/>
              <a:t>no fue </a:t>
            </a:r>
            <a:r>
              <a:rPr lang="es-CO" sz="2800" dirty="0"/>
              <a:t>restaurado por Dios hasta que llego a reconocer su pecado </a:t>
            </a:r>
            <a:r>
              <a:rPr lang="es-CO" sz="2800" b="1" dirty="0" smtClean="0">
                <a:solidFill>
                  <a:srgbClr val="FF0000"/>
                </a:solidFill>
              </a:rPr>
              <a:t>(lea Salmo 51:1-3</a:t>
            </a:r>
            <a:r>
              <a:rPr lang="es-CO" sz="2800" dirty="0" smtClean="0"/>
              <a:t>. En cambio, Judas </a:t>
            </a:r>
            <a:r>
              <a:rPr lang="es-CO" sz="2800" dirty="0"/>
              <a:t>Iscariote no lo reconoció y se perdió en la condenación eterna. </a:t>
            </a:r>
            <a:r>
              <a:rPr lang="es-CO" sz="2800" b="1" dirty="0"/>
              <a:t>¿Cómo debe ser nuestra </a:t>
            </a:r>
            <a:r>
              <a:rPr lang="es-CO" sz="2800" b="1" dirty="0" smtClean="0"/>
              <a:t>búsqueda de Dios?</a:t>
            </a:r>
            <a:r>
              <a:rPr lang="es-CO" sz="2800" dirty="0" smtClean="0"/>
              <a:t> </a:t>
            </a:r>
            <a:r>
              <a:rPr lang="es-CO" sz="2800" dirty="0"/>
              <a:t>Reconociendo nuestro pecado</a:t>
            </a:r>
          </a:p>
        </p:txBody>
      </p:sp>
    </p:spTree>
    <p:extLst>
      <p:ext uri="{BB962C8B-B14F-4D97-AF65-F5344CB8AC3E}">
        <p14:creationId xmlns:p14="http://schemas.microsoft.com/office/powerpoint/2010/main" val="2209783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7620000" cy="1210146"/>
          </a:xfrm>
        </p:spPr>
        <p:txBody>
          <a:bodyPr/>
          <a:lstStyle/>
          <a:p>
            <a:r>
              <a:rPr lang="es-CO" b="1" dirty="0" smtClean="0"/>
              <a:t/>
            </a:r>
            <a:br>
              <a:rPr lang="es-CO" b="1" dirty="0" smtClean="0"/>
            </a:br>
            <a:r>
              <a:rPr lang="es-CO" b="1" dirty="0" smtClean="0"/>
              <a:t>II. La </a:t>
            </a:r>
            <a:r>
              <a:rPr lang="es-CO" b="1" dirty="0"/>
              <a:t>búsqueda debe ser en santidad</a:t>
            </a:r>
            <a:br>
              <a:rPr lang="es-CO" b="1" dirty="0"/>
            </a:br>
            <a:endParaRPr lang="es-CO" dirty="0"/>
          </a:p>
        </p:txBody>
      </p:sp>
      <p:sp>
        <p:nvSpPr>
          <p:cNvPr id="3" name="2 Marcador de contenido"/>
          <p:cNvSpPr>
            <a:spLocks noGrp="1"/>
          </p:cNvSpPr>
          <p:nvPr>
            <p:ph idx="1"/>
          </p:nvPr>
        </p:nvSpPr>
        <p:spPr>
          <a:xfrm>
            <a:off x="251520" y="2060848"/>
            <a:ext cx="5227984" cy="3528392"/>
          </a:xfrm>
        </p:spPr>
        <p:txBody>
          <a:bodyPr>
            <a:noAutofit/>
          </a:bodyPr>
          <a:lstStyle/>
          <a:p>
            <a:pPr marL="114300" indent="0" algn="ctr">
              <a:buNone/>
            </a:pPr>
            <a:r>
              <a:rPr lang="es-CO" sz="3600" b="1" dirty="0" smtClean="0">
                <a:solidFill>
                  <a:srgbClr val="FF0000"/>
                </a:solidFill>
              </a:rPr>
              <a:t>Amós </a:t>
            </a:r>
            <a:r>
              <a:rPr lang="es-CO" sz="3600" b="1" dirty="0">
                <a:solidFill>
                  <a:srgbClr val="FF0000"/>
                </a:solidFill>
              </a:rPr>
              <a:t>5: </a:t>
            </a:r>
            <a:r>
              <a:rPr lang="es-CO" sz="3600" b="1" dirty="0" smtClean="0">
                <a:solidFill>
                  <a:srgbClr val="FF0000"/>
                </a:solidFill>
              </a:rPr>
              <a:t>8.</a:t>
            </a:r>
            <a:r>
              <a:rPr lang="es-CO" sz="3200" dirty="0" smtClean="0"/>
              <a:t> </a:t>
            </a:r>
            <a:r>
              <a:rPr lang="es-CO" sz="2800" dirty="0" smtClean="0"/>
              <a:t>«Buscad </a:t>
            </a:r>
            <a:r>
              <a:rPr lang="es-CO" sz="2800" b="1" i="1" u="sng" dirty="0"/>
              <a:t>al que hace las Pléyades y el Orió</a:t>
            </a:r>
            <a:r>
              <a:rPr lang="es-CO" sz="2800" dirty="0"/>
              <a:t>n, y vuelve las tinieblas en mañana, y hace oscurecer el día como noche; el que llama a las aguas del mar, y las derrama sobre la faz de la tierra; Jehová es su </a:t>
            </a:r>
            <a:r>
              <a:rPr lang="es-CO" sz="2800" dirty="0" smtClean="0"/>
              <a:t>nombre» </a:t>
            </a:r>
            <a:endParaRPr lang="es-CO" sz="2800" dirty="0"/>
          </a:p>
        </p:txBody>
      </p:sp>
      <p:pic>
        <p:nvPicPr>
          <p:cNvPr id="4098" name="Picture 2" descr="http://www.radionc.tv/wp-content/uploads/2013/04/LA-CREACION-DEL-MUN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060848"/>
            <a:ext cx="2800350" cy="328498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19268" y="5661248"/>
            <a:ext cx="8028334" cy="1569660"/>
          </a:xfrm>
          <a:prstGeom prst="rect">
            <a:avLst/>
          </a:prstGeom>
        </p:spPr>
        <p:txBody>
          <a:bodyPr wrap="square">
            <a:spAutoFit/>
          </a:bodyPr>
          <a:lstStyle/>
          <a:p>
            <a:pPr algn="ctr"/>
            <a:r>
              <a:rPr lang="es-CO" sz="2400" b="1" dirty="0" smtClean="0">
                <a:solidFill>
                  <a:srgbClr val="FF0000"/>
                </a:solidFill>
              </a:rPr>
              <a:t>Lea Rom.1:21-32. </a:t>
            </a:r>
            <a:r>
              <a:rPr lang="es-CO" sz="2400" b="1" i="1" dirty="0" smtClean="0"/>
              <a:t>No quiere decir que para buscar a Dios tenemos que ser santos, sino mas bien,  ir a la Persona que es, y en la posición correcta. </a:t>
            </a:r>
            <a:r>
              <a:rPr lang="es-CO" sz="2400" b="1" i="1" dirty="0"/>
              <a:t/>
            </a:r>
            <a:br>
              <a:rPr lang="es-CO" sz="2400" b="1" i="1" dirty="0"/>
            </a:br>
            <a:endParaRPr lang="es-CO" sz="2400" b="1" i="1" dirty="0"/>
          </a:p>
        </p:txBody>
      </p:sp>
    </p:spTree>
    <p:extLst>
      <p:ext uri="{BB962C8B-B14F-4D97-AF65-F5344CB8AC3E}">
        <p14:creationId xmlns:p14="http://schemas.microsoft.com/office/powerpoint/2010/main" val="1838487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4098"/>
                                        </p:tgtEl>
                                        <p:attrNameLst>
                                          <p:attrName>style.visibility</p:attrName>
                                        </p:attrNameLst>
                                      </p:cBhvr>
                                      <p:to>
                                        <p:strVal val="visible"/>
                                      </p:to>
                                    </p:set>
                                    <p:animEffect transition="in" filter="wipe(down)">
                                      <p:cBhvr>
                                        <p:cTn id="23" dur="580">
                                          <p:stCondLst>
                                            <p:cond delay="0"/>
                                          </p:stCondLst>
                                        </p:cTn>
                                        <p:tgtEl>
                                          <p:spTgt spid="4098"/>
                                        </p:tgtEl>
                                      </p:cBhvr>
                                    </p:animEffect>
                                    <p:anim calcmode="lin" valueType="num">
                                      <p:cBhvr>
                                        <p:cTn id="24"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29" dur="26">
                                          <p:stCondLst>
                                            <p:cond delay="650"/>
                                          </p:stCondLst>
                                        </p:cTn>
                                        <p:tgtEl>
                                          <p:spTgt spid="4098"/>
                                        </p:tgtEl>
                                      </p:cBhvr>
                                      <p:to x="100000" y="60000"/>
                                    </p:animScale>
                                    <p:animScale>
                                      <p:cBhvr>
                                        <p:cTn id="30" dur="166" decel="50000">
                                          <p:stCondLst>
                                            <p:cond delay="676"/>
                                          </p:stCondLst>
                                        </p:cTn>
                                        <p:tgtEl>
                                          <p:spTgt spid="4098"/>
                                        </p:tgtEl>
                                      </p:cBhvr>
                                      <p:to x="100000" y="100000"/>
                                    </p:animScale>
                                    <p:animScale>
                                      <p:cBhvr>
                                        <p:cTn id="31" dur="26">
                                          <p:stCondLst>
                                            <p:cond delay="1312"/>
                                          </p:stCondLst>
                                        </p:cTn>
                                        <p:tgtEl>
                                          <p:spTgt spid="4098"/>
                                        </p:tgtEl>
                                      </p:cBhvr>
                                      <p:to x="100000" y="80000"/>
                                    </p:animScale>
                                    <p:animScale>
                                      <p:cBhvr>
                                        <p:cTn id="32" dur="166" decel="50000">
                                          <p:stCondLst>
                                            <p:cond delay="1338"/>
                                          </p:stCondLst>
                                        </p:cTn>
                                        <p:tgtEl>
                                          <p:spTgt spid="4098"/>
                                        </p:tgtEl>
                                      </p:cBhvr>
                                      <p:to x="100000" y="100000"/>
                                    </p:animScale>
                                    <p:animScale>
                                      <p:cBhvr>
                                        <p:cTn id="33" dur="26">
                                          <p:stCondLst>
                                            <p:cond delay="1642"/>
                                          </p:stCondLst>
                                        </p:cTn>
                                        <p:tgtEl>
                                          <p:spTgt spid="4098"/>
                                        </p:tgtEl>
                                      </p:cBhvr>
                                      <p:to x="100000" y="90000"/>
                                    </p:animScale>
                                    <p:animScale>
                                      <p:cBhvr>
                                        <p:cTn id="34" dur="166" decel="50000">
                                          <p:stCondLst>
                                            <p:cond delay="1668"/>
                                          </p:stCondLst>
                                        </p:cTn>
                                        <p:tgtEl>
                                          <p:spTgt spid="4098"/>
                                        </p:tgtEl>
                                      </p:cBhvr>
                                      <p:to x="100000" y="100000"/>
                                    </p:animScale>
                                    <p:animScale>
                                      <p:cBhvr>
                                        <p:cTn id="35" dur="26">
                                          <p:stCondLst>
                                            <p:cond delay="1808"/>
                                          </p:stCondLst>
                                        </p:cTn>
                                        <p:tgtEl>
                                          <p:spTgt spid="4098"/>
                                        </p:tgtEl>
                                      </p:cBhvr>
                                      <p:to x="100000" y="95000"/>
                                    </p:animScale>
                                    <p:animScale>
                                      <p:cBhvr>
                                        <p:cTn id="36" dur="166" decel="50000">
                                          <p:stCondLst>
                                            <p:cond delay="1834"/>
                                          </p:stCondLst>
                                        </p:cTn>
                                        <p:tgtEl>
                                          <p:spTgt spid="4098"/>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80">
                                          <p:stCondLst>
                                            <p:cond delay="0"/>
                                          </p:stCondLst>
                                        </p:cTn>
                                        <p:tgtEl>
                                          <p:spTgt spid="4"/>
                                        </p:tgtEl>
                                      </p:cBhvr>
                                    </p:animEffect>
                                    <p:anim calcmode="lin" valueType="num">
                                      <p:cBhvr>
                                        <p:cTn id="4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gtEl>
                                      </p:cBhvr>
                                      <p:to x="100000" y="60000"/>
                                    </p:animScale>
                                    <p:animScale>
                                      <p:cBhvr>
                                        <p:cTn id="46" dur="166" decel="50000">
                                          <p:stCondLst>
                                            <p:cond delay="676"/>
                                          </p:stCondLst>
                                        </p:cTn>
                                        <p:tgtEl>
                                          <p:spTgt spid="4"/>
                                        </p:tgtEl>
                                      </p:cBhvr>
                                      <p:to x="100000" y="100000"/>
                                    </p:animScale>
                                    <p:animScale>
                                      <p:cBhvr>
                                        <p:cTn id="47" dur="26">
                                          <p:stCondLst>
                                            <p:cond delay="1312"/>
                                          </p:stCondLst>
                                        </p:cTn>
                                        <p:tgtEl>
                                          <p:spTgt spid="4"/>
                                        </p:tgtEl>
                                      </p:cBhvr>
                                      <p:to x="100000" y="80000"/>
                                    </p:animScale>
                                    <p:animScale>
                                      <p:cBhvr>
                                        <p:cTn id="48" dur="166" decel="50000">
                                          <p:stCondLst>
                                            <p:cond delay="1338"/>
                                          </p:stCondLst>
                                        </p:cTn>
                                        <p:tgtEl>
                                          <p:spTgt spid="4"/>
                                        </p:tgtEl>
                                      </p:cBhvr>
                                      <p:to x="100000" y="100000"/>
                                    </p:animScale>
                                    <p:animScale>
                                      <p:cBhvr>
                                        <p:cTn id="49" dur="26">
                                          <p:stCondLst>
                                            <p:cond delay="1642"/>
                                          </p:stCondLst>
                                        </p:cTn>
                                        <p:tgtEl>
                                          <p:spTgt spid="4"/>
                                        </p:tgtEl>
                                      </p:cBhvr>
                                      <p:to x="100000" y="90000"/>
                                    </p:animScale>
                                    <p:animScale>
                                      <p:cBhvr>
                                        <p:cTn id="50" dur="166" decel="50000">
                                          <p:stCondLst>
                                            <p:cond delay="1668"/>
                                          </p:stCondLst>
                                        </p:cTn>
                                        <p:tgtEl>
                                          <p:spTgt spid="4"/>
                                        </p:tgtEl>
                                      </p:cBhvr>
                                      <p:to x="100000" y="100000"/>
                                    </p:animScale>
                                    <p:animScale>
                                      <p:cBhvr>
                                        <p:cTn id="51" dur="26">
                                          <p:stCondLst>
                                            <p:cond delay="1808"/>
                                          </p:stCondLst>
                                        </p:cTn>
                                        <p:tgtEl>
                                          <p:spTgt spid="4"/>
                                        </p:tgtEl>
                                      </p:cBhvr>
                                      <p:to x="100000" y="95000"/>
                                    </p:animScale>
                                    <p:animScale>
                                      <p:cBhvr>
                                        <p:cTn id="52"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762872" cy="3384376"/>
          </a:xfrm>
        </p:spPr>
        <p:txBody>
          <a:bodyPr>
            <a:noAutofit/>
          </a:bodyPr>
          <a:lstStyle/>
          <a:p>
            <a:pPr marL="114300" indent="0">
              <a:buNone/>
            </a:pPr>
            <a:r>
              <a:rPr lang="es-CO" sz="3200" dirty="0"/>
              <a:t>Aquí vemos que ante Dios todo es trasparente nada hay </a:t>
            </a:r>
            <a:r>
              <a:rPr lang="es-CO" sz="3200" dirty="0" smtClean="0"/>
              <a:t>oculto, </a:t>
            </a:r>
            <a:r>
              <a:rPr lang="es-CO" sz="3200" dirty="0"/>
              <a:t>por lo </a:t>
            </a:r>
            <a:r>
              <a:rPr lang="es-CO" sz="3200" dirty="0" smtClean="0"/>
              <a:t>tanto, </a:t>
            </a:r>
            <a:r>
              <a:rPr lang="es-CO" sz="3200" dirty="0"/>
              <a:t>Dios demanda una conducta </a:t>
            </a:r>
            <a:r>
              <a:rPr lang="es-CO" sz="3200" dirty="0" smtClean="0"/>
              <a:t>inclinada </a:t>
            </a:r>
            <a:r>
              <a:rPr lang="es-CO" sz="3200" dirty="0"/>
              <a:t>a la santidad para que le </a:t>
            </a:r>
            <a:r>
              <a:rPr lang="es-CO" sz="3200" dirty="0" smtClean="0"/>
              <a:t>encontremos.</a:t>
            </a:r>
            <a:endParaRPr lang="es-CO" sz="3200" dirty="0"/>
          </a:p>
        </p:txBody>
      </p:sp>
      <p:sp>
        <p:nvSpPr>
          <p:cNvPr id="4" name="3 Rectángulo"/>
          <p:cNvSpPr/>
          <p:nvPr/>
        </p:nvSpPr>
        <p:spPr>
          <a:xfrm>
            <a:off x="454561" y="4365104"/>
            <a:ext cx="7632849" cy="2246769"/>
          </a:xfrm>
          <a:prstGeom prst="rect">
            <a:avLst/>
          </a:prstGeom>
        </p:spPr>
        <p:txBody>
          <a:bodyPr wrap="square">
            <a:spAutoFit/>
          </a:bodyPr>
          <a:lstStyle/>
          <a:p>
            <a:pPr marL="114300" indent="0" algn="ctr">
              <a:buNone/>
            </a:pPr>
            <a:r>
              <a:rPr lang="es-CO" sz="2800" dirty="0" smtClean="0"/>
              <a:t>La </a:t>
            </a:r>
            <a:r>
              <a:rPr lang="es-CO" sz="2800" dirty="0"/>
              <a:t>manera correcta de buscar a Dios debe ser de una manera no por medio de ceremonias llenas de religiosidad, </a:t>
            </a:r>
            <a:r>
              <a:rPr lang="es-CO" sz="2800" b="1" i="1" dirty="0">
                <a:latin typeface="Agency FB" pitchFamily="34" charset="0"/>
              </a:rPr>
              <a:t>sino por una confesión pública de una total renuncia a los placeres de este mundo que contaminan nuestra santidad delante de </a:t>
            </a:r>
            <a:r>
              <a:rPr lang="es-CO" sz="2800" b="1" i="1" dirty="0" smtClean="0">
                <a:latin typeface="Agency FB" pitchFamily="34" charset="0"/>
              </a:rPr>
              <a:t>Dios </a:t>
            </a:r>
          </a:p>
        </p:txBody>
      </p:sp>
      <p:pic>
        <p:nvPicPr>
          <p:cNvPr id="5122" name="Picture 2" descr="http://t3.gstatic.com/images?q=tbn:ANd9GcTmh7wmo1bezBkkhf_6fR4rcES5W6nI2mYbYut5Vd08Gpj1m5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332656"/>
            <a:ext cx="3123431" cy="3399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591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ipe(down)">
                                      <p:cBhvr>
                                        <p:cTn id="14" dur="580">
                                          <p:stCondLst>
                                            <p:cond delay="0"/>
                                          </p:stCondLst>
                                        </p:cTn>
                                        <p:tgtEl>
                                          <p:spTgt spid="4">
                                            <p:txEl>
                                              <p:pRg st="0" end="0"/>
                                            </p:txEl>
                                          </p:spTgt>
                                        </p:tgtEl>
                                      </p:cBhvr>
                                    </p:animEffect>
                                    <p:anim calcmode="lin" valueType="num">
                                      <p:cBhvr>
                                        <p:cTn id="15"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xEl>
                                              <p:pRg st="0" end="0"/>
                                            </p:txEl>
                                          </p:spTgt>
                                        </p:tgtEl>
                                      </p:cBhvr>
                                      <p:to x="100000" y="60000"/>
                                    </p:animScale>
                                    <p:animScale>
                                      <p:cBhvr>
                                        <p:cTn id="21" dur="166" decel="50000">
                                          <p:stCondLst>
                                            <p:cond delay="676"/>
                                          </p:stCondLst>
                                        </p:cTn>
                                        <p:tgtEl>
                                          <p:spTgt spid="4">
                                            <p:txEl>
                                              <p:pRg st="0" end="0"/>
                                            </p:txEl>
                                          </p:spTgt>
                                        </p:tgtEl>
                                      </p:cBhvr>
                                      <p:to x="100000" y="100000"/>
                                    </p:animScale>
                                    <p:animScale>
                                      <p:cBhvr>
                                        <p:cTn id="22" dur="26">
                                          <p:stCondLst>
                                            <p:cond delay="1312"/>
                                          </p:stCondLst>
                                        </p:cTn>
                                        <p:tgtEl>
                                          <p:spTgt spid="4">
                                            <p:txEl>
                                              <p:pRg st="0" end="0"/>
                                            </p:txEl>
                                          </p:spTgt>
                                        </p:tgtEl>
                                      </p:cBhvr>
                                      <p:to x="100000" y="80000"/>
                                    </p:animScale>
                                    <p:animScale>
                                      <p:cBhvr>
                                        <p:cTn id="23" dur="166" decel="50000">
                                          <p:stCondLst>
                                            <p:cond delay="1338"/>
                                          </p:stCondLst>
                                        </p:cTn>
                                        <p:tgtEl>
                                          <p:spTgt spid="4">
                                            <p:txEl>
                                              <p:pRg st="0" end="0"/>
                                            </p:txEl>
                                          </p:spTgt>
                                        </p:tgtEl>
                                      </p:cBhvr>
                                      <p:to x="100000" y="100000"/>
                                    </p:animScale>
                                    <p:animScale>
                                      <p:cBhvr>
                                        <p:cTn id="24" dur="26">
                                          <p:stCondLst>
                                            <p:cond delay="1642"/>
                                          </p:stCondLst>
                                        </p:cTn>
                                        <p:tgtEl>
                                          <p:spTgt spid="4">
                                            <p:txEl>
                                              <p:pRg st="0" end="0"/>
                                            </p:txEl>
                                          </p:spTgt>
                                        </p:tgtEl>
                                      </p:cBhvr>
                                      <p:to x="100000" y="90000"/>
                                    </p:animScale>
                                    <p:animScale>
                                      <p:cBhvr>
                                        <p:cTn id="25" dur="166" decel="50000">
                                          <p:stCondLst>
                                            <p:cond delay="1668"/>
                                          </p:stCondLst>
                                        </p:cTn>
                                        <p:tgtEl>
                                          <p:spTgt spid="4">
                                            <p:txEl>
                                              <p:pRg st="0" end="0"/>
                                            </p:txEl>
                                          </p:spTgt>
                                        </p:tgtEl>
                                      </p:cBhvr>
                                      <p:to x="100000" y="100000"/>
                                    </p:animScale>
                                    <p:animScale>
                                      <p:cBhvr>
                                        <p:cTn id="26" dur="26">
                                          <p:stCondLst>
                                            <p:cond delay="1808"/>
                                          </p:stCondLst>
                                        </p:cTn>
                                        <p:tgtEl>
                                          <p:spTgt spid="4">
                                            <p:txEl>
                                              <p:pRg st="0" end="0"/>
                                            </p:txEl>
                                          </p:spTgt>
                                        </p:tgtEl>
                                      </p:cBhvr>
                                      <p:to x="100000" y="95000"/>
                                    </p:animScale>
                                    <p:animScale>
                                      <p:cBhvr>
                                        <p:cTn id="27" dur="166" decel="50000">
                                          <p:stCondLst>
                                            <p:cond delay="1834"/>
                                          </p:stCondLst>
                                        </p:cTn>
                                        <p:tgtEl>
                                          <p:spTgt spid="4">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7620000" cy="850106"/>
          </a:xfrm>
        </p:spPr>
        <p:txBody>
          <a:bodyPr/>
          <a:lstStyle/>
          <a:p>
            <a:pPr algn="ctr"/>
            <a:r>
              <a:rPr lang="es-CO" sz="4000" i="1" dirty="0" smtClean="0">
                <a:latin typeface="Agency FB" pitchFamily="34" charset="0"/>
              </a:rPr>
              <a:t>Los frutos demuestran la sinceridad de nuestra fe</a:t>
            </a:r>
            <a:endParaRPr lang="es-CO" sz="4000" i="1" dirty="0">
              <a:latin typeface="Agency FB" pitchFamily="34" charset="0"/>
            </a:endParaRPr>
          </a:p>
        </p:txBody>
      </p:sp>
      <p:pic>
        <p:nvPicPr>
          <p:cNvPr id="6146" name="Picture 2" descr="http://t0.gstatic.com/images?q=tbn:ANd9GcRFYpMHLsGfPMZkVtG3jNk0gXoZ2orX1gOkOsQZUT1jXLmFPbf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340768"/>
            <a:ext cx="7992888" cy="5184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2593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 calcmode="lin" valueType="num">
                                      <p:cBhvr>
                                        <p:cTn id="9" dur="1000" fill="hold"/>
                                        <p:tgtEl>
                                          <p:spTgt spid="6146"/>
                                        </p:tgtEl>
                                        <p:attrNameLst>
                                          <p:attrName>style.rotation</p:attrName>
                                        </p:attrNameLst>
                                      </p:cBhvr>
                                      <p:tavLst>
                                        <p:tav tm="0">
                                          <p:val>
                                            <p:fltVal val="90"/>
                                          </p:val>
                                        </p:tav>
                                        <p:tav tm="100000">
                                          <p:val>
                                            <p:fltVal val="0"/>
                                          </p:val>
                                        </p:tav>
                                      </p:tavLst>
                                    </p:anim>
                                    <p:animEffect transition="in" filter="fade">
                                      <p:cBhvr>
                                        <p:cTn id="10" dur="1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868" y="111560"/>
            <a:ext cx="4752528" cy="2952328"/>
          </a:xfrm>
        </p:spPr>
        <p:txBody>
          <a:bodyPr>
            <a:noAutofit/>
          </a:bodyPr>
          <a:lstStyle/>
          <a:p>
            <a:pPr marL="114300" indent="0" algn="ctr">
              <a:buNone/>
            </a:pPr>
            <a:r>
              <a:rPr lang="es-CO" sz="2800" dirty="0"/>
              <a:t>El resultado de todo culto verdadero que busca la presencia de Dios se ve en vidas consagradas a la obra de Dios en la forma que Dios lo estipula y para la gloria de </a:t>
            </a:r>
            <a:r>
              <a:rPr lang="es-CO" sz="2800" dirty="0" smtClean="0"/>
              <a:t>Él.</a:t>
            </a:r>
            <a:endParaRPr lang="es-CO" sz="2800" dirty="0"/>
          </a:p>
        </p:txBody>
      </p:sp>
      <p:sp>
        <p:nvSpPr>
          <p:cNvPr id="4" name="3 Rectángulo"/>
          <p:cNvSpPr/>
          <p:nvPr/>
        </p:nvSpPr>
        <p:spPr>
          <a:xfrm>
            <a:off x="179512" y="3467134"/>
            <a:ext cx="4752528" cy="3108543"/>
          </a:xfrm>
          <a:prstGeom prst="rect">
            <a:avLst/>
          </a:prstGeom>
        </p:spPr>
        <p:txBody>
          <a:bodyPr wrap="square">
            <a:spAutoFit/>
          </a:bodyPr>
          <a:lstStyle/>
          <a:p>
            <a:pPr marL="114300" indent="0" algn="ctr">
              <a:buNone/>
            </a:pPr>
            <a:r>
              <a:rPr lang="es-CO" sz="2800" dirty="0" smtClean="0"/>
              <a:t>La </a:t>
            </a:r>
            <a:r>
              <a:rPr lang="es-CO" sz="2800" dirty="0"/>
              <a:t>verdadera búsqueda comienza con la rendición incondicional de nuestro ser. “... a sí mismos se dieron primeramente al Señor, y luego a nosotros por la voluntad de Dios” </a:t>
            </a:r>
            <a:r>
              <a:rPr lang="es-CO" sz="2800" dirty="0">
                <a:solidFill>
                  <a:srgbClr val="FF0000"/>
                </a:solidFill>
              </a:rPr>
              <a:t>(2 Co 8:5</a:t>
            </a:r>
            <a:r>
              <a:rPr lang="es-CO" sz="2800" dirty="0" smtClean="0">
                <a:solidFill>
                  <a:srgbClr val="FF0000"/>
                </a:solidFill>
              </a:rPr>
              <a:t>).</a:t>
            </a:r>
            <a:endParaRPr lang="es-CO" sz="2800" dirty="0">
              <a:solidFill>
                <a:srgbClr val="FF0000"/>
              </a:solidFill>
            </a:endParaRPr>
          </a:p>
        </p:txBody>
      </p:sp>
      <p:pic>
        <p:nvPicPr>
          <p:cNvPr id="7170" name="Picture 2" descr="http://2.bp.blogspot.com/_46z4GuhMMyQ/TUmIE95s75I/AAAAAAAACgI/fyB1iHVoDYM/s1600/consagrad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260648"/>
            <a:ext cx="308992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ubdavid.org/espanol/vida-practica/graphics/21_amor-dios-flo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5" y="3429000"/>
            <a:ext cx="3089920" cy="304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07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Effect transition="in" filter="wheel(1)">
                                      <p:cBhvr>
                                        <p:cTn id="10" dur="2000"/>
                                        <p:tgtEl>
                                          <p:spTgt spid="717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par>
                                <p:cTn id="16" presetID="22" presetClass="entr" presetSubtype="4" fill="hold" nodeType="withEffect">
                                  <p:stCondLst>
                                    <p:cond delay="0"/>
                                  </p:stCondLst>
                                  <p:childTnLst>
                                    <p:set>
                                      <p:cBhvr>
                                        <p:cTn id="17" dur="1" fill="hold">
                                          <p:stCondLst>
                                            <p:cond delay="0"/>
                                          </p:stCondLst>
                                        </p:cTn>
                                        <p:tgtEl>
                                          <p:spTgt spid="7172"/>
                                        </p:tgtEl>
                                        <p:attrNameLst>
                                          <p:attrName>style.visibility</p:attrName>
                                        </p:attrNameLst>
                                      </p:cBhvr>
                                      <p:to>
                                        <p:strVal val="visible"/>
                                      </p:to>
                                    </p:set>
                                    <p:animEffect transition="in" filter="wipe(down)">
                                      <p:cBhvr>
                                        <p:cTn id="18" dur="5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t2.gstatic.com/images?q=tbn:ANd9GcQWa22OIc91PSh_q7ffyCyjuimaTfV4o11SbzVRA7FwYNVW1T0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836712"/>
            <a:ext cx="4608512" cy="4896544"/>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xfrm>
            <a:off x="251520" y="1268760"/>
            <a:ext cx="4896544" cy="4464496"/>
          </a:xfrm>
        </p:spPr>
        <p:txBody>
          <a:bodyPr>
            <a:noAutofit/>
          </a:bodyPr>
          <a:lstStyle/>
          <a:p>
            <a:pPr marL="114300" indent="0" algn="ctr">
              <a:buNone/>
            </a:pPr>
            <a:r>
              <a:rPr lang="es-CO" sz="2800" dirty="0"/>
              <a:t>David dijo: “</a:t>
            </a:r>
            <a:r>
              <a:rPr lang="es-CO" sz="2800" b="1" i="1" dirty="0"/>
              <a:t>¿Y quién quiere hacer hoy ofrenda voluntaria a Jehová?</a:t>
            </a:r>
            <a:r>
              <a:rPr lang="es-CO" sz="2800" dirty="0"/>
              <a:t>” “</a:t>
            </a:r>
            <a:r>
              <a:rPr lang="es-CO" sz="2800" b="1" i="1" dirty="0"/>
              <a:t>Y se alegró el pueblo por haber contribuido </a:t>
            </a:r>
            <a:r>
              <a:rPr lang="es-CO" sz="2800" b="1" i="1" dirty="0" smtClean="0"/>
              <a:t>voluntariamente</a:t>
            </a:r>
            <a:r>
              <a:rPr lang="es-CO" sz="2800" b="1" i="1" dirty="0"/>
              <a:t>; porque de todo corazón ofrecieron a Jehová voluntariamente. Asimismo se alegró mucho el rey David...”</a:t>
            </a:r>
            <a:r>
              <a:rPr lang="es-CO" sz="2800" dirty="0"/>
              <a:t> </a:t>
            </a:r>
            <a:endParaRPr lang="es-CO" sz="2800" dirty="0" smtClean="0"/>
          </a:p>
          <a:p>
            <a:pPr marL="114300" indent="0" algn="ctr">
              <a:buNone/>
            </a:pPr>
            <a:r>
              <a:rPr lang="es-CO" sz="2800" dirty="0" smtClean="0">
                <a:solidFill>
                  <a:srgbClr val="FF0000"/>
                </a:solidFill>
              </a:rPr>
              <a:t>(</a:t>
            </a:r>
            <a:r>
              <a:rPr lang="es-CO" sz="2800" dirty="0">
                <a:solidFill>
                  <a:srgbClr val="FF0000"/>
                </a:solidFill>
              </a:rPr>
              <a:t>1 Crónicas 29:1-10</a:t>
            </a:r>
            <a:r>
              <a:rPr lang="es-CO" sz="2800" dirty="0" smtClean="0">
                <a:solidFill>
                  <a:srgbClr val="FF0000"/>
                </a:solidFill>
              </a:rPr>
              <a:t>).</a:t>
            </a:r>
            <a:endParaRPr lang="es-CO" sz="2800" dirty="0">
              <a:solidFill>
                <a:srgbClr val="FF0000"/>
              </a:solidFill>
            </a:endParaRPr>
          </a:p>
        </p:txBody>
      </p:sp>
      <p:pic>
        <p:nvPicPr>
          <p:cNvPr id="1026" name="Picture 2" descr="http://t2.gstatic.com/images?q=tbn:ANd9GcTiOmilsx7uY-7dZxPQh--0mH1CW8ubTl9zZ1tMJAF3afMXu60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3586" y="1340768"/>
            <a:ext cx="3008387" cy="316835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53585" y="4561204"/>
            <a:ext cx="3034365" cy="1569660"/>
          </a:xfrm>
          <a:prstGeom prst="rect">
            <a:avLst/>
          </a:prstGeom>
        </p:spPr>
        <p:txBody>
          <a:bodyPr wrap="square">
            <a:spAutoFit/>
          </a:bodyPr>
          <a:lstStyle/>
          <a:p>
            <a:pPr algn="ctr"/>
            <a:r>
              <a:rPr lang="es-CO" sz="2400" b="1" dirty="0">
                <a:solidFill>
                  <a:srgbClr val="FF0000"/>
                </a:solidFill>
              </a:rPr>
              <a:t>Nota que Dios habla aquí es de ofrenda voluntaria más no de diezmo</a:t>
            </a:r>
          </a:p>
        </p:txBody>
      </p:sp>
    </p:spTree>
    <p:extLst>
      <p:ext uri="{BB962C8B-B14F-4D97-AF65-F5344CB8AC3E}">
        <p14:creationId xmlns:p14="http://schemas.microsoft.com/office/powerpoint/2010/main" val="3608478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2791" y="332656"/>
            <a:ext cx="8064896" cy="1296144"/>
          </a:xfrm>
        </p:spPr>
        <p:txBody>
          <a:bodyPr>
            <a:noAutofit/>
          </a:bodyPr>
          <a:lstStyle/>
          <a:p>
            <a:pPr marL="114300" indent="0" algn="ctr">
              <a:buNone/>
            </a:pPr>
            <a:r>
              <a:rPr lang="es-CO" sz="2800" b="1" dirty="0" smtClean="0"/>
              <a:t>Conclusión</a:t>
            </a:r>
            <a:r>
              <a:rPr lang="es-CO" sz="2800" b="1" dirty="0"/>
              <a:t/>
            </a:r>
            <a:br>
              <a:rPr lang="es-CO" sz="2800" b="1" dirty="0"/>
            </a:br>
            <a:r>
              <a:rPr lang="es-CO" sz="2800" dirty="0"/>
              <a:t>El profeta Amós fue usado por Dios para despertar al pueblo de Israel a una búsqueda genuina de Dios</a:t>
            </a:r>
            <a:r>
              <a:rPr lang="es-CO" sz="2800" dirty="0" smtClean="0"/>
              <a:t>.</a:t>
            </a:r>
          </a:p>
        </p:txBody>
      </p:sp>
      <p:sp>
        <p:nvSpPr>
          <p:cNvPr id="4" name="3 Rectángulo"/>
          <p:cNvSpPr/>
          <p:nvPr/>
        </p:nvSpPr>
        <p:spPr>
          <a:xfrm>
            <a:off x="179512" y="2060848"/>
            <a:ext cx="1872208" cy="4401205"/>
          </a:xfrm>
          <a:prstGeom prst="rect">
            <a:avLst/>
          </a:prstGeom>
        </p:spPr>
        <p:txBody>
          <a:bodyPr wrap="square">
            <a:spAutoFit/>
          </a:bodyPr>
          <a:lstStyle/>
          <a:p>
            <a:pPr marL="114300" indent="0" algn="ctr">
              <a:buNone/>
            </a:pPr>
            <a:r>
              <a:rPr lang="es-CO" sz="2000" b="1" dirty="0"/>
              <a:t>“</a:t>
            </a:r>
            <a:r>
              <a:rPr lang="es-CO" sz="2000" b="1" i="1" dirty="0"/>
              <a:t>Buscad a Jehová, y vivid</a:t>
            </a:r>
            <a:r>
              <a:rPr lang="es-CO" sz="2000" b="1" dirty="0"/>
              <a:t>” </a:t>
            </a:r>
            <a:r>
              <a:rPr lang="es-CO" sz="2000" b="1" dirty="0">
                <a:solidFill>
                  <a:srgbClr val="FF0000"/>
                </a:solidFill>
              </a:rPr>
              <a:t>(Am 5:6)</a:t>
            </a:r>
            <a:r>
              <a:rPr lang="es-CO" sz="2000" b="1" dirty="0"/>
              <a:t>. “</a:t>
            </a:r>
            <a:r>
              <a:rPr lang="es-CO" sz="2000" b="1" i="1" dirty="0"/>
              <a:t>Buscad lo bueno, y no lo malo, para que viváis; porque así Jehová Dios de los ejércitos estará con vosotros, como decís</a:t>
            </a:r>
            <a:r>
              <a:rPr lang="es-CO" sz="2000" b="1" dirty="0"/>
              <a:t>” </a:t>
            </a:r>
            <a:r>
              <a:rPr lang="es-CO" sz="2000" b="1" dirty="0">
                <a:solidFill>
                  <a:srgbClr val="FF0000"/>
                </a:solidFill>
              </a:rPr>
              <a:t>(Am 5:14).</a:t>
            </a:r>
            <a:endParaRPr lang="es-CO" sz="2000" b="1" dirty="0">
              <a:solidFill>
                <a:srgbClr val="FF0000"/>
              </a:solidFill>
            </a:endParaRPr>
          </a:p>
        </p:txBody>
      </p:sp>
      <p:pic>
        <p:nvPicPr>
          <p:cNvPr id="3074" name="Picture 2" descr="http://i2.ytimg.com/vi/MsjVBuIEiOU/hq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844824"/>
            <a:ext cx="6228184" cy="5013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7133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wipe(down)">
                                      <p:cBhvr>
                                        <p:cTn id="14" dur="580">
                                          <p:stCondLst>
                                            <p:cond delay="0"/>
                                          </p:stCondLst>
                                        </p:cTn>
                                        <p:tgtEl>
                                          <p:spTgt spid="3074"/>
                                        </p:tgtEl>
                                      </p:cBhvr>
                                    </p:animEffect>
                                    <p:anim calcmode="lin" valueType="num">
                                      <p:cBhvr>
                                        <p:cTn id="15"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0" dur="26">
                                          <p:stCondLst>
                                            <p:cond delay="650"/>
                                          </p:stCondLst>
                                        </p:cTn>
                                        <p:tgtEl>
                                          <p:spTgt spid="3074"/>
                                        </p:tgtEl>
                                      </p:cBhvr>
                                      <p:to x="100000" y="60000"/>
                                    </p:animScale>
                                    <p:animScale>
                                      <p:cBhvr>
                                        <p:cTn id="21" dur="166" decel="50000">
                                          <p:stCondLst>
                                            <p:cond delay="676"/>
                                          </p:stCondLst>
                                        </p:cTn>
                                        <p:tgtEl>
                                          <p:spTgt spid="3074"/>
                                        </p:tgtEl>
                                      </p:cBhvr>
                                      <p:to x="100000" y="100000"/>
                                    </p:animScale>
                                    <p:animScale>
                                      <p:cBhvr>
                                        <p:cTn id="22" dur="26">
                                          <p:stCondLst>
                                            <p:cond delay="1312"/>
                                          </p:stCondLst>
                                        </p:cTn>
                                        <p:tgtEl>
                                          <p:spTgt spid="3074"/>
                                        </p:tgtEl>
                                      </p:cBhvr>
                                      <p:to x="100000" y="80000"/>
                                    </p:animScale>
                                    <p:animScale>
                                      <p:cBhvr>
                                        <p:cTn id="23" dur="166" decel="50000">
                                          <p:stCondLst>
                                            <p:cond delay="1338"/>
                                          </p:stCondLst>
                                        </p:cTn>
                                        <p:tgtEl>
                                          <p:spTgt spid="3074"/>
                                        </p:tgtEl>
                                      </p:cBhvr>
                                      <p:to x="100000" y="100000"/>
                                    </p:animScale>
                                    <p:animScale>
                                      <p:cBhvr>
                                        <p:cTn id="24" dur="26">
                                          <p:stCondLst>
                                            <p:cond delay="1642"/>
                                          </p:stCondLst>
                                        </p:cTn>
                                        <p:tgtEl>
                                          <p:spTgt spid="3074"/>
                                        </p:tgtEl>
                                      </p:cBhvr>
                                      <p:to x="100000" y="90000"/>
                                    </p:animScale>
                                    <p:animScale>
                                      <p:cBhvr>
                                        <p:cTn id="25" dur="166" decel="50000">
                                          <p:stCondLst>
                                            <p:cond delay="1668"/>
                                          </p:stCondLst>
                                        </p:cTn>
                                        <p:tgtEl>
                                          <p:spTgt spid="3074"/>
                                        </p:tgtEl>
                                      </p:cBhvr>
                                      <p:to x="100000" y="100000"/>
                                    </p:animScale>
                                    <p:animScale>
                                      <p:cBhvr>
                                        <p:cTn id="26" dur="26">
                                          <p:stCondLst>
                                            <p:cond delay="1808"/>
                                          </p:stCondLst>
                                        </p:cTn>
                                        <p:tgtEl>
                                          <p:spTgt spid="3074"/>
                                        </p:tgtEl>
                                      </p:cBhvr>
                                      <p:to x="100000" y="95000"/>
                                    </p:animScale>
                                    <p:animScale>
                                      <p:cBhvr>
                                        <p:cTn id="27" dur="166" decel="50000">
                                          <p:stCondLst>
                                            <p:cond delay="1834"/>
                                          </p:stCondLst>
                                        </p:cTn>
                                        <p:tgtEl>
                                          <p:spTgt spid="30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292080" y="0"/>
            <a:ext cx="2641104" cy="6858000"/>
          </a:xfrm>
          <a:gradFill>
            <a:gsLst>
              <a:gs pos="0">
                <a:srgbClr val="5E9EFF">
                  <a:lumMod val="2000"/>
                  <a:lumOff val="98000"/>
                </a:srgbClr>
              </a:gs>
              <a:gs pos="39999">
                <a:srgbClr val="85C2FF"/>
              </a:gs>
              <a:gs pos="70000">
                <a:srgbClr val="C4D6EB"/>
              </a:gs>
              <a:gs pos="100000">
                <a:srgbClr val="FFEBFA"/>
              </a:gs>
            </a:gsLst>
            <a:lin ang="5400000" scaled="0"/>
          </a:gradFill>
        </p:spPr>
        <p:txBody>
          <a:bodyPr>
            <a:noAutofit/>
          </a:bodyPr>
          <a:lstStyle/>
          <a:p>
            <a:pPr marL="114300" indent="0" algn="ctr">
              <a:buNone/>
            </a:pPr>
            <a:r>
              <a:rPr lang="es-CO" sz="3200" b="1" i="1" dirty="0" smtClean="0">
                <a:solidFill>
                  <a:srgbClr val="FF0000"/>
                </a:solidFill>
                <a:latin typeface="Informal Roman" pitchFamily="66" charset="0"/>
              </a:rPr>
              <a:t>Mi oración de todo corazón es que Dios nos permita dedicar el resto de nuestra vida a buscar a Dios de verdad, que nuestras vidas brillen para Él a través de Cristo Jesús. Ame. </a:t>
            </a:r>
            <a:endParaRPr lang="es-CO" sz="3200" b="1" i="1" dirty="0">
              <a:solidFill>
                <a:srgbClr val="FF0000"/>
              </a:solidFill>
              <a:latin typeface="Informal Roman" pitchFamily="66" charset="0"/>
            </a:endParaRPr>
          </a:p>
        </p:txBody>
      </p:sp>
      <p:pic>
        <p:nvPicPr>
          <p:cNvPr id="2050" name="Picture 2" descr="http://img89.imageshack.us/img89/8485/hostdishhandshgclrds0.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04664"/>
            <a:ext cx="4824536" cy="6048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442462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yacencia">
  <a:themeElements>
    <a:clrScheme name="Adyace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yacencia">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3838135</TotalTime>
  <Words>780</Words>
  <Application>Microsoft Office PowerPoint</Application>
  <PresentationFormat>Presentación en pantalla (4:3)</PresentationFormat>
  <Paragraphs>32</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Adyacencia</vt:lpstr>
      <vt:lpstr>LA VERDADERA BUSQUEDA</vt:lpstr>
      <vt:lpstr>La verdadera búsqueda</vt:lpstr>
      <vt:lpstr>Presentación de PowerPoint</vt:lpstr>
      <vt:lpstr>Presentación de PowerPoint</vt:lpstr>
      <vt:lpstr> I. Como debe ser la búsqueda </vt:lpstr>
      <vt:lpstr>Presentación de PowerPoint</vt:lpstr>
      <vt:lpstr>Presentación de PowerPoint</vt:lpstr>
      <vt:lpstr> II. La búsqueda debe ser en santidad </vt:lpstr>
      <vt:lpstr>Presentación de PowerPoint</vt:lpstr>
      <vt:lpstr>Los frutos demuestran la sinceridad de nuestra fe</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VERDADERA BUSQUEDA</dc:title>
  <dc:creator>FAMILIA FIERRO CH</dc:creator>
  <cp:lastModifiedBy>FAMILIA FIERRO CH</cp:lastModifiedBy>
  <cp:revision>59</cp:revision>
  <dcterms:created xsi:type="dcterms:W3CDTF">2012-10-29T11:33:47Z</dcterms:created>
  <dcterms:modified xsi:type="dcterms:W3CDTF">2013-06-14T02:16:09Z</dcterms:modified>
</cp:coreProperties>
</file>